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1" r:id="rId2"/>
    <p:sldId id="257" r:id="rId3"/>
    <p:sldId id="271" r:id="rId4"/>
    <p:sldId id="272" r:id="rId5"/>
    <p:sldId id="273" r:id="rId6"/>
    <p:sldId id="274" r:id="rId7"/>
    <p:sldId id="275" r:id="rId8"/>
    <p:sldId id="276" r:id="rId9"/>
    <p:sldId id="277" r:id="rId10"/>
    <p:sldId id="291" r:id="rId11"/>
    <p:sldId id="292" r:id="rId12"/>
    <p:sldId id="279" r:id="rId13"/>
    <p:sldId id="280" r:id="rId14"/>
    <p:sldId id="281" r:id="rId15"/>
    <p:sldId id="293" r:id="rId16"/>
    <p:sldId id="296" r:id="rId17"/>
    <p:sldId id="283" r:id="rId18"/>
    <p:sldId id="295" r:id="rId19"/>
    <p:sldId id="297" r:id="rId20"/>
    <p:sldId id="298" r:id="rId21"/>
    <p:sldId id="299" r:id="rId22"/>
    <p:sldId id="300" r:id="rId23"/>
    <p:sldId id="301" r:id="rId24"/>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6" autoAdjust="0"/>
  </p:normalViewPr>
  <p:slideViewPr>
    <p:cSldViewPr snapToGrid="0">
      <p:cViewPr varScale="1">
        <p:scale>
          <a:sx n="114" d="100"/>
          <a:sy n="114" d="100"/>
        </p:scale>
        <p:origin x="414" y="120"/>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9" d="100"/>
          <a:sy n="99"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0176C01-2996-41EA-87C6-D94E8BA12DB2}" type="datetime2">
              <a:rPr lang="zh-CN" altLang="en-US" smtClean="0">
                <a:latin typeface="微软雅黑" panose="020B0503020204020204" pitchFamily="34" charset="-122"/>
                <a:ea typeface="微软雅黑" panose="020B0503020204020204" pitchFamily="34" charset="-122"/>
              </a:rPr>
              <a:t>2019年9月27日</a:t>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604A0D4-B89B-4ADD-AF9E-38636B40EE4E}" type="slidenum">
              <a:rPr lang="en-US" altLang="zh-CN" smtClean="0">
                <a:latin typeface="微软雅黑" panose="020B0503020204020204" pitchFamily="34" charset="-122"/>
                <a:ea typeface="微软雅黑" panose="020B0503020204020204" pitchFamily="34" charset="-122"/>
              </a:rPr>
              <a:t>‹#›</a:t>
            </a:fld>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EA50F75F-AD11-4973-BAED-59A0098129E9}" type="datetime2">
              <a:rPr lang="zh-CN" altLang="en-US" smtClean="0"/>
              <a:pPr/>
              <a:t>2019年9月27日</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dirty="0"/>
          </a:p>
        </p:txBody>
      </p:sp>
      <p:sp>
        <p:nvSpPr>
          <p:cNvPr id="5" name="备注占位符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82869989-EB00-4EE7-BCB5-25BDC5BB29F8}" type="slidenum">
              <a:rPr lang="en-US" altLang="zh-CN" smtClean="0"/>
              <a:pPr/>
              <a:t>‹#›</a:t>
            </a:fld>
            <a:endParaRPr lang="zh-CN" alt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rtl="0"/>
            <a:fld id="{82869989-EB00-4EE7-BCB5-25BDC5BB29F8}" type="slidenum">
              <a:rPr lang="en-US" altLang="zh-CN" smtClean="0"/>
              <a:t>1</a:t>
            </a:fld>
            <a:endParaRPr lang="zh-CN" altLang="en-US" dirty="0"/>
          </a:p>
        </p:txBody>
      </p:sp>
    </p:spTree>
    <p:extLst>
      <p:ext uri="{BB962C8B-B14F-4D97-AF65-F5344CB8AC3E}">
        <p14:creationId xmlns:p14="http://schemas.microsoft.com/office/powerpoint/2010/main" val="2019249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10</a:t>
            </a:fld>
            <a:endParaRPr lang="zh-CN" altLang="en-US" dirty="0"/>
          </a:p>
        </p:txBody>
      </p:sp>
    </p:spTree>
    <p:extLst>
      <p:ext uri="{BB962C8B-B14F-4D97-AF65-F5344CB8AC3E}">
        <p14:creationId xmlns:p14="http://schemas.microsoft.com/office/powerpoint/2010/main" val="260661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11</a:t>
            </a:fld>
            <a:endParaRPr lang="zh-CN" altLang="en-US" dirty="0"/>
          </a:p>
        </p:txBody>
      </p:sp>
    </p:spTree>
    <p:extLst>
      <p:ext uri="{BB962C8B-B14F-4D97-AF65-F5344CB8AC3E}">
        <p14:creationId xmlns:p14="http://schemas.microsoft.com/office/powerpoint/2010/main" val="54883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12</a:t>
            </a:fld>
            <a:endParaRPr lang="zh-CN" altLang="en-US" dirty="0"/>
          </a:p>
        </p:txBody>
      </p:sp>
    </p:spTree>
    <p:extLst>
      <p:ext uri="{BB962C8B-B14F-4D97-AF65-F5344CB8AC3E}">
        <p14:creationId xmlns:p14="http://schemas.microsoft.com/office/powerpoint/2010/main" val="2716069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13</a:t>
            </a:fld>
            <a:endParaRPr lang="zh-CN" altLang="en-US" dirty="0"/>
          </a:p>
        </p:txBody>
      </p:sp>
    </p:spTree>
    <p:extLst>
      <p:ext uri="{BB962C8B-B14F-4D97-AF65-F5344CB8AC3E}">
        <p14:creationId xmlns:p14="http://schemas.microsoft.com/office/powerpoint/2010/main" val="266063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14</a:t>
            </a:fld>
            <a:endParaRPr lang="zh-CN" altLang="en-US" dirty="0"/>
          </a:p>
        </p:txBody>
      </p:sp>
    </p:spTree>
    <p:extLst>
      <p:ext uri="{BB962C8B-B14F-4D97-AF65-F5344CB8AC3E}">
        <p14:creationId xmlns:p14="http://schemas.microsoft.com/office/powerpoint/2010/main" val="280165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15</a:t>
            </a:fld>
            <a:endParaRPr lang="zh-CN" altLang="en-US" dirty="0"/>
          </a:p>
        </p:txBody>
      </p:sp>
    </p:spTree>
    <p:extLst>
      <p:ext uri="{BB962C8B-B14F-4D97-AF65-F5344CB8AC3E}">
        <p14:creationId xmlns:p14="http://schemas.microsoft.com/office/powerpoint/2010/main" val="2267434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16</a:t>
            </a:fld>
            <a:endParaRPr lang="zh-CN" altLang="en-US" dirty="0"/>
          </a:p>
        </p:txBody>
      </p:sp>
    </p:spTree>
    <p:extLst>
      <p:ext uri="{BB962C8B-B14F-4D97-AF65-F5344CB8AC3E}">
        <p14:creationId xmlns:p14="http://schemas.microsoft.com/office/powerpoint/2010/main" val="47616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17</a:t>
            </a:fld>
            <a:endParaRPr lang="zh-CN" altLang="en-US" dirty="0"/>
          </a:p>
        </p:txBody>
      </p:sp>
    </p:spTree>
    <p:extLst>
      <p:ext uri="{BB962C8B-B14F-4D97-AF65-F5344CB8AC3E}">
        <p14:creationId xmlns:p14="http://schemas.microsoft.com/office/powerpoint/2010/main" val="71635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18</a:t>
            </a:fld>
            <a:endParaRPr lang="zh-CN" altLang="en-US" dirty="0"/>
          </a:p>
        </p:txBody>
      </p:sp>
    </p:spTree>
    <p:extLst>
      <p:ext uri="{BB962C8B-B14F-4D97-AF65-F5344CB8AC3E}">
        <p14:creationId xmlns:p14="http://schemas.microsoft.com/office/powerpoint/2010/main" val="3551460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19</a:t>
            </a:fld>
            <a:endParaRPr lang="zh-CN" altLang="en-US" dirty="0"/>
          </a:p>
        </p:txBody>
      </p:sp>
    </p:spTree>
    <p:extLst>
      <p:ext uri="{BB962C8B-B14F-4D97-AF65-F5344CB8AC3E}">
        <p14:creationId xmlns:p14="http://schemas.microsoft.com/office/powerpoint/2010/main" val="352883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2</a:t>
            </a:fld>
            <a:endParaRPr lang="zh-CN" altLang="en-US" dirty="0"/>
          </a:p>
        </p:txBody>
      </p:sp>
    </p:spTree>
    <p:extLst>
      <p:ext uri="{BB962C8B-B14F-4D97-AF65-F5344CB8AC3E}">
        <p14:creationId xmlns:p14="http://schemas.microsoft.com/office/powerpoint/2010/main" val="1980303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20</a:t>
            </a:fld>
            <a:endParaRPr lang="zh-CN" altLang="en-US" dirty="0"/>
          </a:p>
        </p:txBody>
      </p:sp>
    </p:spTree>
    <p:extLst>
      <p:ext uri="{BB962C8B-B14F-4D97-AF65-F5344CB8AC3E}">
        <p14:creationId xmlns:p14="http://schemas.microsoft.com/office/powerpoint/2010/main" val="2295486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21</a:t>
            </a:fld>
            <a:endParaRPr lang="zh-CN" altLang="en-US" dirty="0"/>
          </a:p>
        </p:txBody>
      </p:sp>
    </p:spTree>
    <p:extLst>
      <p:ext uri="{BB962C8B-B14F-4D97-AF65-F5344CB8AC3E}">
        <p14:creationId xmlns:p14="http://schemas.microsoft.com/office/powerpoint/2010/main" val="3799415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22</a:t>
            </a:fld>
            <a:endParaRPr lang="zh-CN" altLang="en-US" dirty="0"/>
          </a:p>
        </p:txBody>
      </p:sp>
    </p:spTree>
    <p:extLst>
      <p:ext uri="{BB962C8B-B14F-4D97-AF65-F5344CB8AC3E}">
        <p14:creationId xmlns:p14="http://schemas.microsoft.com/office/powerpoint/2010/main" val="3043598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23</a:t>
            </a:fld>
            <a:endParaRPr lang="zh-CN" altLang="en-US" dirty="0"/>
          </a:p>
        </p:txBody>
      </p:sp>
    </p:spTree>
    <p:extLst>
      <p:ext uri="{BB962C8B-B14F-4D97-AF65-F5344CB8AC3E}">
        <p14:creationId xmlns:p14="http://schemas.microsoft.com/office/powerpoint/2010/main" val="339780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3</a:t>
            </a:fld>
            <a:endParaRPr lang="zh-CN" altLang="en-US" dirty="0"/>
          </a:p>
        </p:txBody>
      </p:sp>
    </p:spTree>
    <p:extLst>
      <p:ext uri="{BB962C8B-B14F-4D97-AF65-F5344CB8AC3E}">
        <p14:creationId xmlns:p14="http://schemas.microsoft.com/office/powerpoint/2010/main" val="3987716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4</a:t>
            </a:fld>
            <a:endParaRPr lang="zh-CN" altLang="en-US" dirty="0"/>
          </a:p>
        </p:txBody>
      </p:sp>
    </p:spTree>
    <p:extLst>
      <p:ext uri="{BB962C8B-B14F-4D97-AF65-F5344CB8AC3E}">
        <p14:creationId xmlns:p14="http://schemas.microsoft.com/office/powerpoint/2010/main" val="3556456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5</a:t>
            </a:fld>
            <a:endParaRPr lang="zh-CN" altLang="en-US" dirty="0"/>
          </a:p>
        </p:txBody>
      </p:sp>
    </p:spTree>
    <p:extLst>
      <p:ext uri="{BB962C8B-B14F-4D97-AF65-F5344CB8AC3E}">
        <p14:creationId xmlns:p14="http://schemas.microsoft.com/office/powerpoint/2010/main" val="53556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6</a:t>
            </a:fld>
            <a:endParaRPr lang="zh-CN" altLang="en-US" dirty="0"/>
          </a:p>
        </p:txBody>
      </p:sp>
    </p:spTree>
    <p:extLst>
      <p:ext uri="{BB962C8B-B14F-4D97-AF65-F5344CB8AC3E}">
        <p14:creationId xmlns:p14="http://schemas.microsoft.com/office/powerpoint/2010/main" val="295255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7</a:t>
            </a:fld>
            <a:endParaRPr lang="zh-CN" altLang="en-US" dirty="0"/>
          </a:p>
        </p:txBody>
      </p:sp>
    </p:spTree>
    <p:extLst>
      <p:ext uri="{BB962C8B-B14F-4D97-AF65-F5344CB8AC3E}">
        <p14:creationId xmlns:p14="http://schemas.microsoft.com/office/powerpoint/2010/main" val="171114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8</a:t>
            </a:fld>
            <a:endParaRPr lang="zh-CN" altLang="en-US" dirty="0"/>
          </a:p>
        </p:txBody>
      </p:sp>
    </p:spTree>
    <p:extLst>
      <p:ext uri="{BB962C8B-B14F-4D97-AF65-F5344CB8AC3E}">
        <p14:creationId xmlns:p14="http://schemas.microsoft.com/office/powerpoint/2010/main" val="121623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rtlCol="0"/>
          <a:lstStyle/>
          <a:p>
            <a:pPr rtl="0"/>
            <a:fld id="{82869989-EB00-4EE7-BCB5-25BDC5BB29F8}" type="slidenum">
              <a:rPr lang="en-US" altLang="zh-CN" smtClean="0"/>
              <a:t>9</a:t>
            </a:fld>
            <a:endParaRPr lang="zh-CN" altLang="en-US" dirty="0"/>
          </a:p>
        </p:txBody>
      </p:sp>
    </p:spTree>
    <p:extLst>
      <p:ext uri="{BB962C8B-B14F-4D97-AF65-F5344CB8AC3E}">
        <p14:creationId xmlns:p14="http://schemas.microsoft.com/office/powerpoint/2010/main" val="92037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5" name="组 4"/>
          <p:cNvGrpSpPr/>
          <p:nvPr userDrawn="1"/>
        </p:nvGrpSpPr>
        <p:grpSpPr bwMode="hidden">
          <a:xfrm>
            <a:off x="-1" y="0"/>
            <a:ext cx="12192002" cy="6858000"/>
            <a:chOff x="-1" y="0"/>
            <a:chExt cx="12192002" cy="6858000"/>
          </a:xfrm>
        </p:grpSpPr>
        <p:cxnSp>
          <p:nvCxnSpPr>
            <p:cNvPr id="6" name="直接连接符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S)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S)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组 22"/>
            <p:cNvGrpSpPr/>
            <p:nvPr userDrawn="1"/>
          </p:nvGrpSpPr>
          <p:grpSpPr bwMode="hidden">
            <a:xfrm>
              <a:off x="-1" y="0"/>
              <a:ext cx="12192001" cy="6858000"/>
              <a:chOff x="-1" y="0"/>
              <a:chExt cx="12192001" cy="6858000"/>
            </a:xfrm>
          </p:grpSpPr>
          <p:cxnSp>
            <p:nvCxnSpPr>
              <p:cNvPr id="41" name="直接连接符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组 45"/>
              <p:cNvGrpSpPr/>
              <p:nvPr/>
            </p:nvGrpSpPr>
            <p:grpSpPr bwMode="hidden">
              <a:xfrm>
                <a:off x="6327885" y="0"/>
                <a:ext cx="5864115" cy="5898673"/>
                <a:chOff x="6327885" y="0"/>
                <a:chExt cx="5864115" cy="5898673"/>
              </a:xfrm>
            </p:grpSpPr>
            <p:cxnSp>
              <p:nvCxnSpPr>
                <p:cNvPr id="52" name="直接连接符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直接连接符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 23"/>
            <p:cNvGrpSpPr/>
            <p:nvPr userDrawn="1"/>
          </p:nvGrpSpPr>
          <p:grpSpPr bwMode="hidden">
            <a:xfrm flipH="1">
              <a:off x="0" y="0"/>
              <a:ext cx="12192001" cy="6858000"/>
              <a:chOff x="-1" y="0"/>
              <a:chExt cx="12192001" cy="6858000"/>
            </a:xfrm>
          </p:grpSpPr>
          <p:cxnSp>
            <p:nvCxnSpPr>
              <p:cNvPr id="25" name="直接连接符​​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组 29"/>
              <p:cNvGrpSpPr/>
              <p:nvPr/>
            </p:nvGrpSpPr>
            <p:grpSpPr bwMode="hidden">
              <a:xfrm>
                <a:off x="6327885" y="0"/>
                <a:ext cx="5864115" cy="5898673"/>
                <a:chOff x="6327885" y="0"/>
                <a:chExt cx="5864115" cy="5898673"/>
              </a:xfrm>
            </p:grpSpPr>
            <p:cxnSp>
              <p:nvCxnSpPr>
                <p:cNvPr id="36" name="直接连接符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ctrTitle"/>
          </p:nvPr>
        </p:nvSpPr>
        <p:spPr>
          <a:xfrm>
            <a:off x="1293845" y="1859468"/>
            <a:ext cx="9604310" cy="3383280"/>
          </a:xfrm>
        </p:spPr>
        <p:txBody>
          <a:bodyPr rtlCol="0" anchor="b">
            <a:normAutofit/>
          </a:bodyPr>
          <a:lstStyle>
            <a:lvl1pPr algn="l">
              <a:lnSpc>
                <a:spcPct val="100000"/>
              </a:lnSpc>
              <a:defRPr sz="8000" cap="none" baseline="0">
                <a:solidFill>
                  <a:schemeClr val="tx1"/>
                </a:solidFill>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副标题 2"/>
          <p:cNvSpPr>
            <a:spLocks noGrp="1"/>
          </p:cNvSpPr>
          <p:nvPr>
            <p:ph type="subTitle" idx="1"/>
          </p:nvPr>
        </p:nvSpPr>
        <p:spPr>
          <a:xfrm>
            <a:off x="1293845" y="5432564"/>
            <a:ext cx="9604310" cy="457200"/>
          </a:xfrm>
        </p:spPr>
        <p:txBody>
          <a:bodyPr rtlCol="0">
            <a:normAutofit/>
          </a:bodyPr>
          <a:lstStyle>
            <a:lvl1pPr marL="0" indent="0" algn="l">
              <a:spcBef>
                <a:spcPts val="0"/>
              </a:spcBef>
              <a:buNone/>
              <a:defRPr sz="2000" b="0">
                <a:solidFill>
                  <a:schemeClr val="accent1">
                    <a:lumMod val="7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en-US" noProof="0" dirty="0"/>
          </a:p>
        </p:txBody>
      </p:sp>
      <p:cxnSp>
        <p:nvCxnSpPr>
          <p:cNvPr id="58" name="直接连接符​​ 57"/>
          <p:cNvCxnSpPr/>
          <p:nvPr userDrawn="1"/>
        </p:nvCxnSpPr>
        <p:spPr>
          <a:xfrm>
            <a:off x="1293845" y="5061420"/>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垂直文本占位符 2"/>
          <p:cNvSpPr>
            <a:spLocks noGrp="1"/>
          </p:cNvSpPr>
          <p:nvPr>
            <p:ph type="body" orient="vert" idx="1"/>
          </p:nvPr>
        </p:nvSpPr>
        <p:spPr/>
        <p:txBody>
          <a:bodyPr vert="eaVert"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5" name="页脚占位符 4"/>
          <p:cNvSpPr>
            <a:spLocks noGrp="1"/>
          </p:cNvSpPr>
          <p:nvPr>
            <p:ph type="ftr" sz="quarter" idx="11"/>
          </p:nvPr>
        </p:nvSpPr>
        <p:spPr/>
        <p:txBody>
          <a:bodyPr rtlCol="0"/>
          <a:lstStyle/>
          <a:p>
            <a:pPr rtl="0"/>
            <a:r>
              <a:rPr lang="zh-CN" altLang="en-US" noProof="0" dirty="0"/>
              <a:t>添加页脚</a:t>
            </a:r>
          </a:p>
        </p:txBody>
      </p:sp>
      <p:sp>
        <p:nvSpPr>
          <p:cNvPr id="4" name="日期占位符 3"/>
          <p:cNvSpPr>
            <a:spLocks noGrp="1"/>
          </p:cNvSpPr>
          <p:nvPr>
            <p:ph type="dt" sz="half" idx="10"/>
          </p:nvPr>
        </p:nvSpPr>
        <p:spPr/>
        <p:txBody>
          <a:bodyPr rtlCol="0"/>
          <a:lstStyle>
            <a:lvl1pPr>
              <a:defRPr/>
            </a:lvl1pPr>
          </a:lstStyle>
          <a:p>
            <a:fld id="{5449DBDA-CE7C-4E9D-B055-39B80B798BAE}" type="datetime2">
              <a:rPr lang="zh-CN" altLang="en-US" smtClean="0"/>
              <a:pPr/>
              <a:t>2019年9月27日</a:t>
            </a:fld>
            <a:endParaRPr lang="zh-CN" altLang="en-US" dirty="0"/>
          </a:p>
        </p:txBody>
      </p:sp>
      <p:sp>
        <p:nvSpPr>
          <p:cNvPr id="6" name="灯片编号占位符 5"/>
          <p:cNvSpPr>
            <a:spLocks noGrp="1"/>
          </p:cNvSpPr>
          <p:nvPr>
            <p:ph type="sldNum" sz="quarter" idx="12"/>
          </p:nvPr>
        </p:nvSpPr>
        <p:spPr/>
        <p:txBody>
          <a:bodyPr rtlCol="0"/>
          <a:lstStyle/>
          <a:p>
            <a:pPr rtl="0"/>
            <a:fld id="{E31375A4-56A4-47D6-9801-1991572033F7}" type="slidenum">
              <a:rPr lang="en-US" altLang="zh-CN" noProof="0" smtClean="0"/>
              <a:t>‹#›</a:t>
            </a:fld>
            <a:endParaRPr lang="zh-CN" altLang="en-US"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9209314" y="489856"/>
            <a:ext cx="1687286" cy="5301343"/>
          </a:xfrm>
        </p:spPr>
        <p:txBody>
          <a:bodyPr vert="eaVert" rtlCol="0"/>
          <a:lstStyle/>
          <a:p>
            <a:pPr rtl="0"/>
            <a:r>
              <a:rPr lang="zh-CN" altLang="en-US" noProof="0"/>
              <a:t>单击此处编辑母版标题样式</a:t>
            </a:r>
            <a:endParaRPr lang="zh-CN" altLang="en-US" noProof="0" dirty="0"/>
          </a:p>
        </p:txBody>
      </p:sp>
      <p:sp>
        <p:nvSpPr>
          <p:cNvPr id="3" name="垂直文本占位符 2"/>
          <p:cNvSpPr>
            <a:spLocks noGrp="1"/>
          </p:cNvSpPr>
          <p:nvPr>
            <p:ph type="body" orient="vert" idx="1"/>
          </p:nvPr>
        </p:nvSpPr>
        <p:spPr>
          <a:xfrm>
            <a:off x="1295399" y="489856"/>
            <a:ext cx="7587344" cy="5301343"/>
          </a:xfrm>
        </p:spPr>
        <p:txBody>
          <a:bodyPr vert="eaVert"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5" name="页脚占位符 4"/>
          <p:cNvSpPr>
            <a:spLocks noGrp="1"/>
          </p:cNvSpPr>
          <p:nvPr>
            <p:ph type="ftr" sz="quarter" idx="11"/>
          </p:nvPr>
        </p:nvSpPr>
        <p:spPr/>
        <p:txBody>
          <a:bodyPr rtlCol="0"/>
          <a:lstStyle/>
          <a:p>
            <a:pPr rtl="0"/>
            <a:r>
              <a:rPr lang="zh-CN" altLang="en-US" noProof="0" dirty="0"/>
              <a:t>添加页脚</a:t>
            </a:r>
          </a:p>
        </p:txBody>
      </p:sp>
      <p:sp>
        <p:nvSpPr>
          <p:cNvPr id="4" name="日期占位符 3"/>
          <p:cNvSpPr>
            <a:spLocks noGrp="1"/>
          </p:cNvSpPr>
          <p:nvPr>
            <p:ph type="dt" sz="half" idx="10"/>
          </p:nvPr>
        </p:nvSpPr>
        <p:spPr/>
        <p:txBody>
          <a:bodyPr rtlCol="0"/>
          <a:lstStyle>
            <a:lvl1pPr>
              <a:defRPr/>
            </a:lvl1pPr>
          </a:lstStyle>
          <a:p>
            <a:fld id="{EF210B5A-AA01-419B-805F-32B7A7B038C7}" type="datetime2">
              <a:rPr lang="zh-CN" altLang="en-US" smtClean="0"/>
              <a:pPr/>
              <a:t>2019年9月27日</a:t>
            </a:fld>
            <a:endParaRPr lang="zh-CN" altLang="en-US" dirty="0"/>
          </a:p>
        </p:txBody>
      </p:sp>
      <p:sp>
        <p:nvSpPr>
          <p:cNvPr id="6" name="灯片编号占位符 5"/>
          <p:cNvSpPr>
            <a:spLocks noGrp="1"/>
          </p:cNvSpPr>
          <p:nvPr>
            <p:ph type="sldNum" sz="quarter" idx="12"/>
          </p:nvPr>
        </p:nvSpPr>
        <p:spPr/>
        <p:txBody>
          <a:bodyPr rtlCol="0"/>
          <a:lstStyle/>
          <a:p>
            <a:pPr rtl="0"/>
            <a:fld id="{E31375A4-56A4-47D6-9801-1991572033F7}" type="slidenum">
              <a:rPr lang="en-US" altLang="zh-CN" noProof="0" smtClean="0"/>
              <a:t>‹#›</a:t>
            </a:fld>
            <a:endParaRPr lang="zh-CN" altLang="en-US"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altLang="en-US" dirty="0"/>
          </a:p>
        </p:txBody>
      </p:sp>
      <p:sp>
        <p:nvSpPr>
          <p:cNvPr id="3" name="内容占位符 2"/>
          <p:cNvSpPr>
            <a:spLocks noGrp="1"/>
          </p:cNvSpPr>
          <p:nvPr>
            <p:ph idx="1"/>
          </p:nvPr>
        </p:nvSpPr>
        <p:spPr/>
        <p:txBody>
          <a:bodyPr rtlCol="0"/>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5" name="页脚占位符 4"/>
          <p:cNvSpPr>
            <a:spLocks noGrp="1"/>
          </p:cNvSpPr>
          <p:nvPr>
            <p:ph type="ftr" sz="quarter" idx="11"/>
          </p:nvPr>
        </p:nvSpPr>
        <p:spPr/>
        <p:txBody>
          <a:bodyPr rtlCol="0"/>
          <a:lstStyle/>
          <a:p>
            <a:pPr rtl="0"/>
            <a:r>
              <a:rPr lang="zh-CN" altLang="en-US" dirty="0"/>
              <a:t>添加页脚</a:t>
            </a:r>
          </a:p>
        </p:txBody>
      </p:sp>
      <p:sp>
        <p:nvSpPr>
          <p:cNvPr id="4" name="日期占位符 3"/>
          <p:cNvSpPr>
            <a:spLocks noGrp="1"/>
          </p:cNvSpPr>
          <p:nvPr>
            <p:ph type="dt" sz="half" idx="10"/>
          </p:nvPr>
        </p:nvSpPr>
        <p:spPr/>
        <p:txBody>
          <a:bodyPr rtlCol="0"/>
          <a:lstStyle>
            <a:lvl1pPr>
              <a:defRPr/>
            </a:lvl1pPr>
          </a:lstStyle>
          <a:p>
            <a:fld id="{5B21F106-0919-44CF-AC0D-F9106B3B2262}" type="datetime2">
              <a:rPr lang="zh-CN" altLang="en-US" smtClean="0"/>
              <a:pPr/>
              <a:t>2019年9月27日</a:t>
            </a:fld>
            <a:endParaRPr lang="zh-CN" altLang="en-US" dirty="0"/>
          </a:p>
        </p:txBody>
      </p:sp>
      <p:sp>
        <p:nvSpPr>
          <p:cNvPr id="6" name="灯片编号占位符 5"/>
          <p:cNvSpPr>
            <a:spLocks noGrp="1"/>
          </p:cNvSpPr>
          <p:nvPr>
            <p:ph type="sldNum" sz="quarter" idx="12"/>
          </p:nvPr>
        </p:nvSpPr>
        <p:spPr/>
        <p:txBody>
          <a:bodyPr rtlCol="0"/>
          <a:lstStyle/>
          <a:p>
            <a:pPr rtl="0"/>
            <a:fld id="{E31375A4-56A4-47D6-9801-1991572033F7}" type="slidenum">
              <a:rPr lang="en-US" altLang="zh-CN" smtClean="0"/>
              <a:t>‹#›</a:t>
            </a:fld>
            <a:endParaRPr lang="zh-CN" alt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组 6"/>
          <p:cNvGrpSpPr/>
          <p:nvPr userDrawn="1"/>
        </p:nvGrpSpPr>
        <p:grpSpPr bwMode="hidden">
          <a:xfrm>
            <a:off x="-1" y="0"/>
            <a:ext cx="12192002" cy="6858000"/>
            <a:chOff x="-1" y="0"/>
            <a:chExt cx="12192002" cy="6858000"/>
          </a:xfrm>
        </p:grpSpPr>
        <p:cxnSp>
          <p:nvCxnSpPr>
            <p:cNvPr id="8" name="直接连接符​​(S)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S)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S)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组 23"/>
            <p:cNvGrpSpPr/>
            <p:nvPr userDrawn="1"/>
          </p:nvGrpSpPr>
          <p:grpSpPr bwMode="hidden">
            <a:xfrm>
              <a:off x="-1" y="0"/>
              <a:ext cx="12192001" cy="6858000"/>
              <a:chOff x="-1" y="0"/>
              <a:chExt cx="12192001" cy="6858000"/>
            </a:xfrm>
          </p:grpSpPr>
          <p:cxnSp>
            <p:nvCxnSpPr>
              <p:cNvPr id="42" name="直接连接符​​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S)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S)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组 46"/>
              <p:cNvGrpSpPr/>
              <p:nvPr/>
            </p:nvGrpSpPr>
            <p:grpSpPr bwMode="hidden">
              <a:xfrm>
                <a:off x="6327885" y="0"/>
                <a:ext cx="5864115" cy="5898673"/>
                <a:chOff x="6327885" y="0"/>
                <a:chExt cx="5864115" cy="5898673"/>
              </a:xfrm>
            </p:grpSpPr>
            <p:cxnSp>
              <p:nvCxnSpPr>
                <p:cNvPr id="53" name="直接连接符​​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S)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S)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S)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接连接符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S)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 24"/>
            <p:cNvGrpSpPr/>
            <p:nvPr userDrawn="1"/>
          </p:nvGrpSpPr>
          <p:grpSpPr bwMode="hidden">
            <a:xfrm flipH="1">
              <a:off x="0" y="0"/>
              <a:ext cx="12192001" cy="6858000"/>
              <a:chOff x="-1" y="0"/>
              <a:chExt cx="12192001" cy="6858000"/>
            </a:xfrm>
          </p:grpSpPr>
          <p:cxnSp>
            <p:nvCxnSpPr>
              <p:cNvPr id="26" name="直接连接符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S)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S)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组 30"/>
              <p:cNvGrpSpPr/>
              <p:nvPr/>
            </p:nvGrpSpPr>
            <p:grpSpPr bwMode="hidden">
              <a:xfrm>
                <a:off x="6327885" y="0"/>
                <a:ext cx="5864115" cy="5898673"/>
                <a:chOff x="6327885" y="0"/>
                <a:chExt cx="5864115" cy="5898673"/>
              </a:xfrm>
            </p:grpSpPr>
            <p:cxnSp>
              <p:nvCxnSpPr>
                <p:cNvPr id="37" name="直接连接符​​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S)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S)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S)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nvPr>
        </p:nvSpPr>
        <p:spPr>
          <a:xfrm>
            <a:off x="1295400" y="2541573"/>
            <a:ext cx="9601200" cy="2743200"/>
          </a:xfrm>
        </p:spPr>
        <p:txBody>
          <a:bodyPr rtlCol="0" anchor="b">
            <a:normAutofit/>
          </a:bodyPr>
          <a:lstStyle>
            <a:lvl1pPr>
              <a:lnSpc>
                <a:spcPct val="85000"/>
              </a:lnSpc>
              <a:defRPr sz="6000" cap="none" baseline="0">
                <a:solidFill>
                  <a:schemeClr val="tx1"/>
                </a:solidFill>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1295400" y="5431536"/>
            <a:ext cx="9601200" cy="457200"/>
          </a:xfrm>
        </p:spPr>
        <p:txBody>
          <a:bodyPr rtlCol="0">
            <a:normAutofit/>
          </a:bodyPr>
          <a:lstStyle>
            <a:lvl1pPr marL="0" indent="0">
              <a:spcBef>
                <a:spcPts val="0"/>
              </a:spcBef>
              <a:buNone/>
              <a:defRPr sz="2000" b="0">
                <a:solidFill>
                  <a:schemeClr val="tx1"/>
                </a:solidFill>
                <a:latin typeface="微软雅黑" panose="020B0503020204020204" pitchFamily="34" charset="-122"/>
                <a:ea typeface="微软雅黑"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zh-CN" altLang="en-US" noProof="0"/>
              <a:t>编辑母版文本样式</a:t>
            </a:r>
          </a:p>
        </p:txBody>
      </p:sp>
      <p:cxnSp>
        <p:nvCxnSpPr>
          <p:cNvPr id="58" name="直接连接符​​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altLang="en-US" dirty="0"/>
          </a:p>
        </p:txBody>
      </p:sp>
      <p:sp>
        <p:nvSpPr>
          <p:cNvPr id="3" name="内容占位符 2"/>
          <p:cNvSpPr>
            <a:spLocks noGrp="1"/>
          </p:cNvSpPr>
          <p:nvPr>
            <p:ph sz="half" idx="1"/>
          </p:nvPr>
        </p:nvSpPr>
        <p:spPr>
          <a:xfrm>
            <a:off x="12954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4" name="内容占位符 3"/>
          <p:cNvSpPr>
            <a:spLocks noGrp="1"/>
          </p:cNvSpPr>
          <p:nvPr>
            <p:ph sz="half" idx="2"/>
          </p:nvPr>
        </p:nvSpPr>
        <p:spPr>
          <a:xfrm>
            <a:off x="63246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6" name="页脚占位符 5"/>
          <p:cNvSpPr>
            <a:spLocks noGrp="1"/>
          </p:cNvSpPr>
          <p:nvPr>
            <p:ph type="ftr" sz="quarter" idx="11"/>
          </p:nvPr>
        </p:nvSpPr>
        <p:spPr/>
        <p:txBody>
          <a:bodyPr rtlCol="0"/>
          <a:lstStyle/>
          <a:p>
            <a:pPr rtl="0"/>
            <a:r>
              <a:rPr lang="zh-CN" altLang="en-US" dirty="0"/>
              <a:t>添加页脚</a:t>
            </a:r>
          </a:p>
        </p:txBody>
      </p:sp>
      <p:sp>
        <p:nvSpPr>
          <p:cNvPr id="5" name="日期占位符 4"/>
          <p:cNvSpPr>
            <a:spLocks noGrp="1"/>
          </p:cNvSpPr>
          <p:nvPr>
            <p:ph type="dt" sz="half" idx="10"/>
          </p:nvPr>
        </p:nvSpPr>
        <p:spPr/>
        <p:txBody>
          <a:bodyPr rtlCol="0"/>
          <a:lstStyle>
            <a:lvl1pPr>
              <a:defRPr/>
            </a:lvl1pPr>
          </a:lstStyle>
          <a:p>
            <a:fld id="{C45AD5DA-9C90-409A-AEC4-BF5AF7FBB0A8}" type="datetime2">
              <a:rPr lang="zh-CN" altLang="en-US" smtClean="0"/>
              <a:pPr/>
              <a:t>2019年9月27日</a:t>
            </a:fld>
            <a:endParaRPr lang="zh-CN" altLang="en-US" dirty="0"/>
          </a:p>
        </p:txBody>
      </p:sp>
      <p:sp>
        <p:nvSpPr>
          <p:cNvPr id="7" name="灯片编号占位符 6"/>
          <p:cNvSpPr>
            <a:spLocks noGrp="1"/>
          </p:cNvSpPr>
          <p:nvPr>
            <p:ph type="sldNum" sz="quarter" idx="12"/>
          </p:nvPr>
        </p:nvSpPr>
        <p:spPr/>
        <p:txBody>
          <a:bodyPr rtlCol="0"/>
          <a:lstStyle/>
          <a:p>
            <a:pPr rtl="0"/>
            <a:fld id="{E31375A4-56A4-47D6-9801-1991572033F7}" type="slidenum">
              <a:rPr lang="en-US" altLang="zh-CN" smtClean="0"/>
              <a:t>‹#›</a:t>
            </a:fld>
            <a:endParaRPr lang="zh-CN" alt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altLang="en-US" dirty="0"/>
          </a:p>
        </p:txBody>
      </p:sp>
      <p:sp>
        <p:nvSpPr>
          <p:cNvPr id="3" name="文本占位符 2"/>
          <p:cNvSpPr>
            <a:spLocks noGrp="1"/>
          </p:cNvSpPr>
          <p:nvPr>
            <p:ph type="body" idx="1"/>
          </p:nvPr>
        </p:nvSpPr>
        <p:spPr>
          <a:xfrm>
            <a:off x="1295400" y="1818322"/>
            <a:ext cx="4572000" cy="641350"/>
          </a:xfrm>
        </p:spPr>
        <p:txBody>
          <a:bodyPr rtlCol="0" anchor="ctr">
            <a:normAutofit/>
          </a:bodyPr>
          <a:lstStyle>
            <a:lvl1pPr marL="0" indent="0">
              <a:spcBef>
                <a:spcPts val="0"/>
              </a:spcBef>
              <a:buNone/>
              <a:defRPr sz="2000" b="0">
                <a:solidFill>
                  <a:schemeClr val="accent1"/>
                </a:solidFill>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编辑母版文本样式</a:t>
            </a:r>
          </a:p>
        </p:txBody>
      </p:sp>
      <p:sp>
        <p:nvSpPr>
          <p:cNvPr id="4" name="内容占位符 3"/>
          <p:cNvSpPr>
            <a:spLocks noGrp="1"/>
          </p:cNvSpPr>
          <p:nvPr>
            <p:ph sz="half" idx="2"/>
          </p:nvPr>
        </p:nvSpPr>
        <p:spPr>
          <a:xfrm>
            <a:off x="1295400" y="2503713"/>
            <a:ext cx="4572000" cy="3287487"/>
          </a:xfrm>
        </p:spPr>
        <p:txBody>
          <a:bodyPr rtlCol="0">
            <a:normAutofit/>
          </a:bodyPr>
          <a:lstStyle>
            <a:lvl1pPr>
              <a:defRPr sz="2000">
                <a:latin typeface="微软雅黑" panose="020B0503020204020204" pitchFamily="34" charset="-122"/>
                <a:ea typeface="微软雅黑" panose="020B0503020204020204" pitchFamily="34" charset="-122"/>
              </a:defRPr>
            </a:lvl1pPr>
            <a:lvl2pPr>
              <a:defRPr sz="18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400">
                <a:latin typeface="微软雅黑" panose="020B0503020204020204" pitchFamily="34" charset="-122"/>
                <a:ea typeface="微软雅黑" panose="020B0503020204020204" pitchFamily="34" charset="-122"/>
              </a:defRPr>
            </a:lvl4pPr>
            <a:lvl5pPr>
              <a:defRPr sz="14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5" name="文本占位符 4"/>
          <p:cNvSpPr>
            <a:spLocks noGrp="1"/>
          </p:cNvSpPr>
          <p:nvPr>
            <p:ph type="body" sz="quarter" idx="3"/>
          </p:nvPr>
        </p:nvSpPr>
        <p:spPr>
          <a:xfrm>
            <a:off x="6324600" y="1818322"/>
            <a:ext cx="4572000" cy="641350"/>
          </a:xfrm>
        </p:spPr>
        <p:txBody>
          <a:bodyPr rtlCol="0" anchor="ctr">
            <a:normAutofit/>
          </a:bodyPr>
          <a:lstStyle>
            <a:lvl1pPr marL="0" indent="0">
              <a:spcBef>
                <a:spcPts val="0"/>
              </a:spcBef>
              <a:buNone/>
              <a:defRPr sz="2000" b="0">
                <a:solidFill>
                  <a:schemeClr val="accent1"/>
                </a:solidFill>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编辑母版文本样式</a:t>
            </a:r>
          </a:p>
        </p:txBody>
      </p:sp>
      <p:sp>
        <p:nvSpPr>
          <p:cNvPr id="6" name="内容占位符 5"/>
          <p:cNvSpPr>
            <a:spLocks noGrp="1"/>
          </p:cNvSpPr>
          <p:nvPr>
            <p:ph sz="quarter" idx="4"/>
          </p:nvPr>
        </p:nvSpPr>
        <p:spPr>
          <a:xfrm>
            <a:off x="6324600" y="2503713"/>
            <a:ext cx="4572000" cy="3287487"/>
          </a:xfrm>
        </p:spPr>
        <p:txBody>
          <a:bodyPr rtlCol="0">
            <a:normAutofit/>
          </a:bodyPr>
          <a:lstStyle>
            <a:lvl1pPr>
              <a:defRPr sz="2000">
                <a:latin typeface="微软雅黑" panose="020B0503020204020204" pitchFamily="34" charset="-122"/>
                <a:ea typeface="微软雅黑" panose="020B0503020204020204" pitchFamily="34" charset="-122"/>
              </a:defRPr>
            </a:lvl1pPr>
            <a:lvl2pPr>
              <a:defRPr sz="18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400">
                <a:latin typeface="微软雅黑" panose="020B0503020204020204" pitchFamily="34" charset="-122"/>
                <a:ea typeface="微软雅黑" panose="020B0503020204020204" pitchFamily="34" charset="-122"/>
              </a:defRPr>
            </a:lvl4pPr>
            <a:lvl5pPr>
              <a:defRPr sz="14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8" name="页脚占位符 7"/>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r>
              <a:rPr lang="zh-CN" altLang="en-US"/>
              <a:t>添加页脚</a:t>
            </a:r>
            <a:endParaRPr lang="zh-CN" altLang="en-US" dirty="0"/>
          </a:p>
        </p:txBody>
      </p:sp>
      <p:sp>
        <p:nvSpPr>
          <p:cNvPr id="7" name="日期占位符 6"/>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0C804EAB-EB04-4910-A5F0-0C86B02F191A}" type="datetime2">
              <a:rPr lang="zh-CN" altLang="en-US" smtClean="0"/>
              <a:pPr/>
              <a:t>2019年9月27日</a:t>
            </a:fld>
            <a:endParaRPr lang="zh-CN" altLang="en-US" dirty="0"/>
          </a:p>
        </p:txBody>
      </p:sp>
      <p:sp>
        <p:nvSpPr>
          <p:cNvPr id="9" name="灯片编号占位符 8"/>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E31375A4-56A4-47D6-9801-1991572033F7}" type="slidenum">
              <a:rPr lang="en-US" altLang="zh-CN" smtClean="0"/>
              <a:pPr/>
              <a:t>‹#›</a:t>
            </a:fld>
            <a:endParaRPr lang="zh-CN" alt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4" name="页脚占位符 3"/>
          <p:cNvSpPr>
            <a:spLocks noGrp="1"/>
          </p:cNvSpPr>
          <p:nvPr>
            <p:ph type="ftr" sz="quarter" idx="11"/>
          </p:nvPr>
        </p:nvSpPr>
        <p:spPr/>
        <p:txBody>
          <a:bodyPr rtlCol="0"/>
          <a:lstStyle/>
          <a:p>
            <a:pPr rtl="0"/>
            <a:r>
              <a:rPr lang="zh-CN" altLang="en-US" noProof="0" dirty="0"/>
              <a:t>添加页脚</a:t>
            </a:r>
          </a:p>
        </p:txBody>
      </p:sp>
      <p:sp>
        <p:nvSpPr>
          <p:cNvPr id="3" name="日期占位符 2"/>
          <p:cNvSpPr>
            <a:spLocks noGrp="1"/>
          </p:cNvSpPr>
          <p:nvPr>
            <p:ph type="dt" sz="half" idx="10"/>
          </p:nvPr>
        </p:nvSpPr>
        <p:spPr/>
        <p:txBody>
          <a:bodyPr rtlCol="0"/>
          <a:lstStyle>
            <a:lvl1pPr>
              <a:defRPr/>
            </a:lvl1pPr>
          </a:lstStyle>
          <a:p>
            <a:fld id="{F188EC63-E32B-433A-83B8-71B34F175A78}" type="datetime2">
              <a:rPr lang="zh-CN" altLang="en-US" smtClean="0"/>
              <a:pPr/>
              <a:t>2019年9月27日</a:t>
            </a:fld>
            <a:endParaRPr lang="zh-CN" altLang="en-US" dirty="0"/>
          </a:p>
        </p:txBody>
      </p:sp>
      <p:sp>
        <p:nvSpPr>
          <p:cNvPr id="5" name="灯片编号占位符 4"/>
          <p:cNvSpPr>
            <a:spLocks noGrp="1"/>
          </p:cNvSpPr>
          <p:nvPr>
            <p:ph type="sldNum" sz="quarter" idx="12"/>
          </p:nvPr>
        </p:nvSpPr>
        <p:spPr/>
        <p:txBody>
          <a:bodyPr rtlCol="0"/>
          <a:lstStyle/>
          <a:p>
            <a:pPr rtl="0"/>
            <a:fld id="{E31375A4-56A4-47D6-9801-1991572033F7}" type="slidenum">
              <a:rPr lang="en-US" altLang="zh-CN" noProof="0" smtClean="0"/>
              <a:t>‹#›</a:t>
            </a:fld>
            <a:endParaRPr lang="zh-CN" altLang="en-US"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161" name="组 160"/>
          <p:cNvGrpSpPr/>
          <p:nvPr userDrawn="1"/>
        </p:nvGrpSpPr>
        <p:grpSpPr bwMode="hidden">
          <a:xfrm>
            <a:off x="-1" y="0"/>
            <a:ext cx="12192002" cy="6858000"/>
            <a:chOff x="-1" y="0"/>
            <a:chExt cx="12192002" cy="6858000"/>
          </a:xfrm>
        </p:grpSpPr>
        <p:cxnSp>
          <p:nvCxnSpPr>
            <p:cNvPr id="162" name="直接连接符​​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组 177"/>
            <p:cNvGrpSpPr/>
            <p:nvPr userDrawn="1"/>
          </p:nvGrpSpPr>
          <p:grpSpPr bwMode="hidden">
            <a:xfrm>
              <a:off x="-1" y="0"/>
              <a:ext cx="12192001" cy="6858000"/>
              <a:chOff x="-1" y="0"/>
              <a:chExt cx="12192001" cy="6858000"/>
            </a:xfrm>
          </p:grpSpPr>
          <p:cxnSp>
            <p:nvCxnSpPr>
              <p:cNvPr id="196" name="直接连接符​​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组 200"/>
              <p:cNvGrpSpPr/>
              <p:nvPr/>
            </p:nvGrpSpPr>
            <p:grpSpPr bwMode="hidden">
              <a:xfrm>
                <a:off x="6327885" y="0"/>
                <a:ext cx="5864115" cy="5898673"/>
                <a:chOff x="6327885" y="0"/>
                <a:chExt cx="5864115" cy="5898673"/>
              </a:xfrm>
            </p:grpSpPr>
            <p:cxnSp>
              <p:nvCxnSpPr>
                <p:cNvPr id="207" name="直接连接符​​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直接连接符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组 178"/>
            <p:cNvGrpSpPr/>
            <p:nvPr userDrawn="1"/>
          </p:nvGrpSpPr>
          <p:grpSpPr bwMode="hidden">
            <a:xfrm flipH="1">
              <a:off x="0" y="0"/>
              <a:ext cx="12192001" cy="6858000"/>
              <a:chOff x="-1" y="0"/>
              <a:chExt cx="12192001" cy="6858000"/>
            </a:xfrm>
          </p:grpSpPr>
          <p:cxnSp>
            <p:nvCxnSpPr>
              <p:cNvPr id="180" name="直接连接符​​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组 184"/>
              <p:cNvGrpSpPr/>
              <p:nvPr/>
            </p:nvGrpSpPr>
            <p:grpSpPr bwMode="hidden">
              <a:xfrm>
                <a:off x="6327885" y="0"/>
                <a:ext cx="5864115" cy="5898673"/>
                <a:chOff x="6327885" y="0"/>
                <a:chExt cx="5864115" cy="5898673"/>
              </a:xfrm>
            </p:grpSpPr>
            <p:cxnSp>
              <p:nvCxnSpPr>
                <p:cNvPr id="191" name="直接连接符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直接连接符​​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页脚占位符 212"/>
          <p:cNvSpPr>
            <a:spLocks noGrp="1"/>
          </p:cNvSpPr>
          <p:nvPr>
            <p:ph type="ftr" sz="quarter" idx="11"/>
          </p:nvPr>
        </p:nvSpPr>
        <p:spPr/>
        <p:txBody>
          <a:bodyPr rtlCol="0"/>
          <a:lstStyle/>
          <a:p>
            <a:pPr rtl="0"/>
            <a:r>
              <a:rPr lang="zh-CN" altLang="en-US" dirty="0"/>
              <a:t>添加页脚</a:t>
            </a:r>
          </a:p>
        </p:txBody>
      </p:sp>
      <p:sp>
        <p:nvSpPr>
          <p:cNvPr id="212" name="日期占位符 211"/>
          <p:cNvSpPr>
            <a:spLocks noGrp="1"/>
          </p:cNvSpPr>
          <p:nvPr>
            <p:ph type="dt" sz="half" idx="10"/>
          </p:nvPr>
        </p:nvSpPr>
        <p:spPr/>
        <p:txBody>
          <a:bodyPr rtlCol="0"/>
          <a:lstStyle>
            <a:lvl1pPr>
              <a:defRPr/>
            </a:lvl1pPr>
          </a:lstStyle>
          <a:p>
            <a:fld id="{4AC140E9-DB3B-4723-837F-C99C9DC2784C}" type="datetime2">
              <a:rPr lang="zh-CN" altLang="en-US" smtClean="0"/>
              <a:pPr/>
              <a:t>2019年9月27日</a:t>
            </a:fld>
            <a:endParaRPr lang="zh-CN" altLang="en-US" dirty="0"/>
          </a:p>
        </p:txBody>
      </p:sp>
      <p:sp>
        <p:nvSpPr>
          <p:cNvPr id="214" name="幻灯片编号占位符 213"/>
          <p:cNvSpPr>
            <a:spLocks noGrp="1"/>
          </p:cNvSpPr>
          <p:nvPr>
            <p:ph type="sldNum" sz="quarter" idx="12"/>
          </p:nvPr>
        </p:nvSpPr>
        <p:spPr/>
        <p:txBody>
          <a:bodyPr rtlCol="0"/>
          <a:lstStyle/>
          <a:p>
            <a:pPr rtl="0"/>
            <a:fld id="{E31375A4-56A4-47D6-9801-1991572033F7}" type="slidenum">
              <a:rPr lang="en-US" altLang="zh-CN" smtClean="0"/>
              <a:pPr/>
              <a:t>‹#›</a:t>
            </a:fld>
            <a:endParaRPr lang="zh-CN" alt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标题的内容">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组 8"/>
          <p:cNvGrpSpPr/>
          <p:nvPr userDrawn="1"/>
        </p:nvGrpSpPr>
        <p:grpSpPr bwMode="hidden">
          <a:xfrm>
            <a:off x="-1" y="0"/>
            <a:ext cx="12192002" cy="6858000"/>
            <a:chOff x="-1" y="0"/>
            <a:chExt cx="12192002" cy="6858000"/>
          </a:xfrm>
        </p:grpSpPr>
        <p:cxnSp>
          <p:nvCxnSpPr>
            <p:cNvPr id="10" name="直接连接符​​(S)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S)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组 25"/>
            <p:cNvGrpSpPr/>
            <p:nvPr userDrawn="1"/>
          </p:nvGrpSpPr>
          <p:grpSpPr bwMode="hidden">
            <a:xfrm>
              <a:off x="-1" y="0"/>
              <a:ext cx="12192001" cy="6858000"/>
              <a:chOff x="-1" y="0"/>
              <a:chExt cx="12192001" cy="6858000"/>
            </a:xfrm>
          </p:grpSpPr>
          <p:cxnSp>
            <p:nvCxnSpPr>
              <p:cNvPr id="44" name="直接连接符​​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S)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S)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S)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组 48"/>
              <p:cNvGrpSpPr/>
              <p:nvPr/>
            </p:nvGrpSpPr>
            <p:grpSpPr bwMode="hidden">
              <a:xfrm>
                <a:off x="6327885" y="0"/>
                <a:ext cx="5864115" cy="5898673"/>
                <a:chOff x="6327885" y="0"/>
                <a:chExt cx="5864115" cy="5898673"/>
              </a:xfrm>
            </p:grpSpPr>
            <p:cxnSp>
              <p:nvCxnSpPr>
                <p:cNvPr id="55" name="直接连接符​​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S)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S)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直接连接符​​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S)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S)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 26"/>
            <p:cNvGrpSpPr/>
            <p:nvPr userDrawn="1"/>
          </p:nvGrpSpPr>
          <p:grpSpPr bwMode="hidden">
            <a:xfrm flipH="1">
              <a:off x="0" y="0"/>
              <a:ext cx="12192001" cy="6858000"/>
              <a:chOff x="-1" y="0"/>
              <a:chExt cx="12192001" cy="6858000"/>
            </a:xfrm>
          </p:grpSpPr>
          <p:cxnSp>
            <p:nvCxnSpPr>
              <p:cNvPr id="28" name="直接连接符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S)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S)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S)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组 32"/>
              <p:cNvGrpSpPr/>
              <p:nvPr/>
            </p:nvGrpSpPr>
            <p:grpSpPr bwMode="hidden">
              <a:xfrm>
                <a:off x="6327885" y="0"/>
                <a:ext cx="5864115" cy="5898673"/>
                <a:chOff x="6327885" y="0"/>
                <a:chExt cx="5864115" cy="5898673"/>
              </a:xfrm>
            </p:grpSpPr>
            <p:cxnSp>
              <p:nvCxnSpPr>
                <p:cNvPr id="39" name="直接连接符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S)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S)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S)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S)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7913152" y="571500"/>
            <a:ext cx="3657600" cy="2197100"/>
          </a:xfrm>
        </p:spPr>
        <p:txBody>
          <a:bodyPr rtlCol="0" anchor="b">
            <a:normAutofit/>
          </a:bodyPr>
          <a:lstStyle>
            <a:lvl1pPr>
              <a:defRPr sz="2600">
                <a:solidFill>
                  <a:schemeClr val="bg1"/>
                </a:solidFill>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543197" y="571500"/>
            <a:ext cx="6217920" cy="5715000"/>
          </a:xfrm>
        </p:spPr>
        <p:txBody>
          <a:bodyPr rtlCol="0">
            <a:normAutofit/>
          </a:bodyPr>
          <a:lstStyle>
            <a:lvl1pPr>
              <a:defRPr sz="2000">
                <a:latin typeface="微软雅黑" panose="020B0503020204020204" pitchFamily="34" charset="-122"/>
                <a:ea typeface="微软雅黑" panose="020B0503020204020204" pitchFamily="34" charset="-122"/>
              </a:defRPr>
            </a:lvl1pPr>
            <a:lvl2pPr>
              <a:defRPr sz="18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400">
                <a:latin typeface="微软雅黑" panose="020B0503020204020204" pitchFamily="34" charset="-122"/>
                <a:ea typeface="微软雅黑" panose="020B0503020204020204" pitchFamily="34" charset="-122"/>
              </a:defRPr>
            </a:lvl4pPr>
            <a:lvl5pPr>
              <a:defRPr sz="14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4" name="文本占位符 3"/>
          <p:cNvSpPr>
            <a:spLocks noGrp="1"/>
          </p:cNvSpPr>
          <p:nvPr>
            <p:ph type="body" sz="half" idx="2"/>
          </p:nvPr>
        </p:nvSpPr>
        <p:spPr>
          <a:xfrm>
            <a:off x="7913152" y="2995012"/>
            <a:ext cx="3657600" cy="2285950"/>
          </a:xfrm>
        </p:spPr>
        <p:txBody>
          <a:bodyPr rtlCol="0">
            <a:normAutofit/>
          </a:bodyPr>
          <a:lstStyle>
            <a:lvl1pPr marL="0" indent="0">
              <a:spcBef>
                <a:spcPts val="1200"/>
              </a:spcBef>
              <a:buNone/>
              <a:defRPr sz="1600">
                <a:solidFill>
                  <a:schemeClr val="bg1"/>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cxnSp>
        <p:nvCxnSpPr>
          <p:cNvPr id="60" name="直接连接符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r>
              <a:rPr lang="zh-CN" altLang="en-US" noProof="0" dirty="0"/>
              <a:t>添加页脚</a:t>
            </a:r>
          </a:p>
        </p:txBody>
      </p:sp>
      <p:sp>
        <p:nvSpPr>
          <p:cNvPr id="5" name="日期占位符 4"/>
          <p:cNvSpPr>
            <a:spLocks noGrp="1"/>
          </p:cNvSpPr>
          <p:nvPr>
            <p:ph type="dt" sz="half" idx="10"/>
          </p:nvPr>
        </p:nvSpPr>
        <p:spPr/>
        <p:txBody>
          <a:bodyPr rtlCol="0"/>
          <a:lstStyle>
            <a:lvl1pPr>
              <a:defRPr>
                <a:solidFill>
                  <a:schemeClr val="bg1"/>
                </a:solidFill>
                <a:latin typeface="微软雅黑" panose="020B0503020204020204" pitchFamily="34" charset="-122"/>
                <a:ea typeface="微软雅黑" panose="020B0503020204020204" pitchFamily="34" charset="-122"/>
              </a:defRPr>
            </a:lvl1pPr>
          </a:lstStyle>
          <a:p>
            <a:fld id="{B432DCC3-517C-49BA-ABA2-B2F6E7404DD7}" type="datetime2">
              <a:rPr lang="zh-CN" altLang="en-US" smtClean="0"/>
              <a:pPr/>
              <a:t>2019年9月27日</a:t>
            </a:fld>
            <a:endParaRPr lang="zh-CN" altLang="en-US" dirty="0"/>
          </a:p>
        </p:txBody>
      </p:sp>
      <p:sp>
        <p:nvSpPr>
          <p:cNvPr id="8" name="幻灯片编号占位符 7"/>
          <p:cNvSpPr>
            <a:spLocks noGrp="1"/>
          </p:cNvSpPr>
          <p:nvPr>
            <p:ph type="sldNum" sz="quarter" idx="12"/>
          </p:nvPr>
        </p:nvSpPr>
        <p:spPr/>
        <p:txBody>
          <a:bodyPr rtlCol="0"/>
          <a:lstStyle>
            <a:lvl1pPr>
              <a:defRPr>
                <a:solidFill>
                  <a:schemeClr val="bg1"/>
                </a:solidFill>
                <a:latin typeface="微软雅黑" panose="020B0503020204020204" pitchFamily="34" charset="-122"/>
                <a:ea typeface="微软雅黑" panose="020B0503020204020204" pitchFamily="34" charset="-122"/>
              </a:defRPr>
            </a:lvl1pPr>
          </a:lstStyle>
          <a:p>
            <a:fld id="{E31375A4-56A4-47D6-9801-1991572033F7}" type="slidenum">
              <a:rPr lang="en-US" altLang="zh-CN" noProof="0" smtClean="0"/>
              <a:pPr/>
              <a:t>‹#›</a:t>
            </a:fld>
            <a:endParaRPr lang="zh-CN" altLang="en-US"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题注的图片">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组 7"/>
          <p:cNvGrpSpPr/>
          <p:nvPr/>
        </p:nvGrpSpPr>
        <p:grpSpPr bwMode="hidden">
          <a:xfrm>
            <a:off x="-1" y="0"/>
            <a:ext cx="12192002" cy="6858000"/>
            <a:chOff x="-1" y="0"/>
            <a:chExt cx="12192002" cy="6858000"/>
          </a:xfrm>
        </p:grpSpPr>
        <p:cxnSp>
          <p:nvCxnSpPr>
            <p:cNvPr id="9" name="直接连接符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S)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S)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组 24"/>
            <p:cNvGrpSpPr/>
            <p:nvPr/>
          </p:nvGrpSpPr>
          <p:grpSpPr bwMode="hidden">
            <a:xfrm>
              <a:off x="-1" y="0"/>
              <a:ext cx="12192001" cy="6858000"/>
              <a:chOff x="-1" y="0"/>
              <a:chExt cx="12192001" cy="6858000"/>
            </a:xfrm>
          </p:grpSpPr>
          <p:cxnSp>
            <p:nvCxnSpPr>
              <p:cNvPr id="43" name="直接连接符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S)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S)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S)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组 47"/>
              <p:cNvGrpSpPr/>
              <p:nvPr/>
            </p:nvGrpSpPr>
            <p:grpSpPr bwMode="hidden">
              <a:xfrm>
                <a:off x="6327885" y="0"/>
                <a:ext cx="5864115" cy="5898673"/>
                <a:chOff x="6327885" y="0"/>
                <a:chExt cx="5864115" cy="5898673"/>
              </a:xfrm>
            </p:grpSpPr>
            <p:cxnSp>
              <p:nvCxnSpPr>
                <p:cNvPr id="54" name="直接连接符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S)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S)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S)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直接连接符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S)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 25"/>
            <p:cNvGrpSpPr/>
            <p:nvPr/>
          </p:nvGrpSpPr>
          <p:grpSpPr bwMode="hidden">
            <a:xfrm flipH="1">
              <a:off x="0" y="0"/>
              <a:ext cx="12192001" cy="6858000"/>
              <a:chOff x="-1" y="0"/>
              <a:chExt cx="12192001" cy="6858000"/>
            </a:xfrm>
          </p:grpSpPr>
          <p:cxnSp>
            <p:nvCxnSpPr>
              <p:cNvPr id="27" name="直接连接符​​(S)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S)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S)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S)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组 31"/>
              <p:cNvGrpSpPr/>
              <p:nvPr/>
            </p:nvGrpSpPr>
            <p:grpSpPr bwMode="hidden">
              <a:xfrm>
                <a:off x="6327885" y="0"/>
                <a:ext cx="5864115" cy="5898673"/>
                <a:chOff x="6327885" y="0"/>
                <a:chExt cx="5864115" cy="5898673"/>
              </a:xfrm>
            </p:grpSpPr>
            <p:cxnSp>
              <p:nvCxnSpPr>
                <p:cNvPr id="38" name="直接连接符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S)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S)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S)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S)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矩形​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7909560" y="576072"/>
            <a:ext cx="3657600" cy="2194560"/>
          </a:xfrm>
        </p:spPr>
        <p:txBody>
          <a:bodyPr rtlCol="0" anchor="b">
            <a:normAutofit/>
          </a:bodyPr>
          <a:lstStyle>
            <a:lvl1pPr>
              <a:defRPr sz="2600">
                <a:solidFill>
                  <a:schemeClr val="bg1"/>
                </a:solidFill>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图片占位符 2" descr="为添加图像预留的空占位符。单击占位符，选择要添加的图像。"/>
          <p:cNvSpPr>
            <a:spLocks noGrp="1"/>
          </p:cNvSpPr>
          <p:nvPr>
            <p:ph type="pic" idx="1"/>
          </p:nvPr>
        </p:nvSpPr>
        <p:spPr>
          <a:xfrm>
            <a:off x="4412" y="-159"/>
            <a:ext cx="7315200" cy="6858000"/>
          </a:xfrm>
        </p:spPr>
        <p:txBody>
          <a:bodyPr tIns="457200" rtlCol="0">
            <a:normAutofit/>
          </a:bodyPr>
          <a:lstStyle>
            <a:lvl1pPr marL="0" indent="0" algn="ctr">
              <a:buNone/>
              <a:defRPr sz="20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单击图标添加图片</a:t>
            </a:r>
            <a:endParaRPr lang="zh-CN" altLang="en-US" noProof="0" dirty="0"/>
          </a:p>
        </p:txBody>
      </p:sp>
      <p:sp>
        <p:nvSpPr>
          <p:cNvPr id="4" name="文本占位符 3"/>
          <p:cNvSpPr>
            <a:spLocks noGrp="1"/>
          </p:cNvSpPr>
          <p:nvPr>
            <p:ph type="body" sz="half" idx="2"/>
          </p:nvPr>
        </p:nvSpPr>
        <p:spPr>
          <a:xfrm>
            <a:off x="7909560" y="2999232"/>
            <a:ext cx="3657600" cy="2286000"/>
          </a:xfrm>
        </p:spPr>
        <p:txBody>
          <a:bodyPr rtlCol="0"/>
          <a:lstStyle>
            <a:lvl1pPr marL="0" indent="0">
              <a:spcBef>
                <a:spcPts val="1200"/>
              </a:spcBef>
              <a:buNone/>
              <a:defRPr sz="1600">
                <a:solidFill>
                  <a:schemeClr val="bg1"/>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组 95"/>
          <p:cNvGrpSpPr/>
          <p:nvPr userDrawn="1"/>
        </p:nvGrpSpPr>
        <p:grpSpPr bwMode="hidden">
          <a:xfrm>
            <a:off x="-1" y="-195943"/>
            <a:ext cx="12192002" cy="6858000"/>
            <a:chOff x="-1" y="0"/>
            <a:chExt cx="12192002" cy="6858000"/>
          </a:xfrm>
        </p:grpSpPr>
        <p:cxnSp>
          <p:nvCxnSpPr>
            <p:cNvPr id="97" name="直接连接符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组 112"/>
            <p:cNvGrpSpPr/>
            <p:nvPr userDrawn="1"/>
          </p:nvGrpSpPr>
          <p:grpSpPr bwMode="hidden">
            <a:xfrm>
              <a:off x="-1" y="0"/>
              <a:ext cx="12192001" cy="6858000"/>
              <a:chOff x="-1" y="0"/>
              <a:chExt cx="12192001" cy="6858000"/>
            </a:xfrm>
          </p:grpSpPr>
          <p:cxnSp>
            <p:nvCxnSpPr>
              <p:cNvPr id="131" name="直接连接符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组 135"/>
              <p:cNvGrpSpPr/>
              <p:nvPr/>
            </p:nvGrpSpPr>
            <p:grpSpPr bwMode="hidden">
              <a:xfrm>
                <a:off x="6327885" y="0"/>
                <a:ext cx="5864115" cy="5898673"/>
                <a:chOff x="6327885" y="0"/>
                <a:chExt cx="5864115" cy="5898673"/>
              </a:xfrm>
            </p:grpSpPr>
            <p:cxnSp>
              <p:nvCxnSpPr>
                <p:cNvPr id="142" name="直接连接符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直接连接符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组 113"/>
            <p:cNvGrpSpPr/>
            <p:nvPr userDrawn="1"/>
          </p:nvGrpSpPr>
          <p:grpSpPr bwMode="hidden">
            <a:xfrm flipH="1">
              <a:off x="0" y="0"/>
              <a:ext cx="12192001" cy="6858000"/>
              <a:chOff x="-1" y="0"/>
              <a:chExt cx="12192001" cy="6858000"/>
            </a:xfrm>
          </p:grpSpPr>
          <p:cxnSp>
            <p:nvCxnSpPr>
              <p:cNvPr id="115" name="直接连接符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组 119"/>
              <p:cNvGrpSpPr/>
              <p:nvPr/>
            </p:nvGrpSpPr>
            <p:grpSpPr bwMode="hidden">
              <a:xfrm>
                <a:off x="6327885" y="0"/>
                <a:ext cx="5864115" cy="5898673"/>
                <a:chOff x="6327885" y="0"/>
                <a:chExt cx="5864115" cy="5898673"/>
              </a:xfrm>
            </p:grpSpPr>
            <p:cxnSp>
              <p:nvCxnSpPr>
                <p:cNvPr id="126" name="直接连接符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直接连接符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标题占位符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cxnSp>
        <p:nvCxnSpPr>
          <p:cNvPr id="148" name="直接连接符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页脚占位符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latin typeface="微软雅黑" panose="020B0503020204020204" pitchFamily="34" charset="-122"/>
                <a:ea typeface="微软雅黑" panose="020B0503020204020204" pitchFamily="34" charset="-122"/>
              </a:defRPr>
            </a:lvl1pPr>
          </a:lstStyle>
          <a:p>
            <a:r>
              <a:rPr lang="zh-CN" altLang="en-US" noProof="0" dirty="0"/>
              <a:t>添加页脚</a:t>
            </a:r>
          </a:p>
        </p:txBody>
      </p:sp>
      <p:sp>
        <p:nvSpPr>
          <p:cNvPr id="4" name="日期占位符 3"/>
          <p:cNvSpPr>
            <a:spLocks noGrp="1"/>
          </p:cNvSpPr>
          <p:nvPr>
            <p:ph type="dt" sz="half" idx="2"/>
          </p:nvPr>
        </p:nvSpPr>
        <p:spPr>
          <a:xfrm>
            <a:off x="8992717" y="6289679"/>
            <a:ext cx="1267271" cy="222436"/>
          </a:xfrm>
          <a:prstGeom prst="rect">
            <a:avLst/>
          </a:prstGeom>
        </p:spPr>
        <p:txBody>
          <a:bodyPr vert="horz" lIns="91440" tIns="45720" rIns="91440" bIns="45720" rtlCol="0" anchor="ctr"/>
          <a:lstStyle>
            <a:lvl1pPr algn="r">
              <a:defRPr sz="1100">
                <a:solidFill>
                  <a:schemeClr val="tx1">
                    <a:lumMod val="90000"/>
                    <a:lumOff val="10000"/>
                  </a:schemeClr>
                </a:solidFill>
                <a:latin typeface="微软雅黑" panose="020B0503020204020204" pitchFamily="34" charset="-122"/>
                <a:ea typeface="微软雅黑" panose="020B0503020204020204" pitchFamily="34" charset="-122"/>
              </a:defRPr>
            </a:lvl1pPr>
          </a:lstStyle>
          <a:p>
            <a:fld id="{842AB2F4-CB8F-4035-AA58-04A5ACD03934}" type="datetime2">
              <a:rPr lang="zh-CN" altLang="en-US" smtClean="0"/>
              <a:pPr/>
              <a:t>2019年9月27日</a:t>
            </a:fld>
            <a:endParaRPr lang="zh-CN" altLang="en-US" dirty="0"/>
          </a:p>
        </p:txBody>
      </p:sp>
      <p:sp>
        <p:nvSpPr>
          <p:cNvPr id="6" name="灯片编号占位符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latin typeface="微软雅黑" panose="020B0503020204020204" pitchFamily="34" charset="-122"/>
                <a:ea typeface="微软雅黑" panose="020B0503020204020204" pitchFamily="34" charset="-122"/>
              </a:defRPr>
            </a:lvl1pPr>
          </a:lstStyle>
          <a:p>
            <a:fld id="{E31375A4-56A4-47D6-9801-1991572033F7}" type="slidenum">
              <a:rPr lang="en-US" altLang="zh-CN" noProof="0" smtClean="0"/>
              <a:pPr/>
              <a:t>‹#›</a:t>
            </a:fld>
            <a:endParaRPr lang="zh-CN" altLang="en-US"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93845" y="1380838"/>
            <a:ext cx="9604310" cy="3383280"/>
          </a:xfrm>
        </p:spPr>
        <p:txBody>
          <a:bodyPr rtlCol="0">
            <a:noAutofit/>
          </a:bodyPr>
          <a:lstStyle/>
          <a:p>
            <a:pPr algn="ctr"/>
            <a:r>
              <a:rPr lang="zh-TW" altLang="en-US" sz="3600" dirty="0">
                <a:latin typeface="標楷體" panose="03000509000000000000" pitchFamily="65" charset="-120"/>
                <a:ea typeface="標楷體" panose="03000509000000000000" pitchFamily="65" charset="-120"/>
                <a:sym typeface="Arial" panose="020B0604020202020204" pitchFamily="34" charset="0"/>
              </a:rPr>
              <a:t>使用人工神經網絡模型檢測和預測駕駛員</a:t>
            </a:r>
            <a:r>
              <a:rPr lang="zh-CN" altLang="en-US" sz="3600" dirty="0">
                <a:latin typeface="標楷體" panose="03000509000000000000" pitchFamily="65" charset="-120"/>
                <a:ea typeface="標楷體" panose="03000509000000000000" pitchFamily="65" charset="-120"/>
                <a:sym typeface="Arial" panose="020B0604020202020204" pitchFamily="34" charset="0"/>
              </a:rPr>
              <a:t>疲勞</a:t>
            </a:r>
            <a:br>
              <a:rPr lang="en-US" altLang="zh-TW" sz="2000" dirty="0">
                <a:latin typeface="Arial" panose="020B0604020202020204" pitchFamily="34" charset="0"/>
                <a:sym typeface="Arial" panose="020B0604020202020204" pitchFamily="34" charset="0"/>
              </a:rPr>
            </a:br>
            <a:r>
              <a:rPr lang="en-US" altLang="zh-TW" sz="2800" b="0" dirty="0">
                <a:latin typeface="Times New Roman" panose="02020603050405020304" pitchFamily="18" charset="0"/>
                <a:cs typeface="Times New Roman" panose="02020603050405020304" pitchFamily="18" charset="0"/>
              </a:rPr>
              <a:t>Detection and prediction of driver drowsiness using artificial neural network models</a:t>
            </a:r>
            <a:br>
              <a:rPr lang="en-US" altLang="zh-CN" sz="4400" b="0" dirty="0">
                <a:latin typeface="Times New Roman" panose="02020603050405020304" pitchFamily="18" charset="0"/>
                <a:cs typeface="Times New Roman" panose="02020603050405020304" pitchFamily="18" charset="0"/>
              </a:rPr>
            </a:br>
            <a:endParaRPr lang="zh-CN" altLang="en-US" sz="1600"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副标题 2"/>
          <p:cNvSpPr>
            <a:spLocks noGrp="1"/>
          </p:cNvSpPr>
          <p:nvPr>
            <p:ph type="subTitle" idx="1"/>
          </p:nvPr>
        </p:nvSpPr>
        <p:spPr>
          <a:xfrm>
            <a:off x="1293845" y="5250680"/>
            <a:ext cx="9604310" cy="1107346"/>
          </a:xfrm>
        </p:spPr>
        <p:txBody>
          <a:bodyPr rtlCol="0">
            <a:noAutofit/>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Accident Analysis &amp; Prevention</a:t>
            </a:r>
          </a:p>
          <a:p>
            <a:pPr algn="ctr"/>
            <a:r>
              <a:rPr lang="en-US" altLang="zh-CN" sz="1600" dirty="0">
                <a:solidFill>
                  <a:schemeClr val="tx1"/>
                </a:solidFill>
                <a:latin typeface="Times New Roman" panose="02020603050405020304" pitchFamily="18" charset="0"/>
                <a:cs typeface="Times New Roman" panose="02020603050405020304" pitchFamily="18" charset="0"/>
              </a:rPr>
              <a:t>Volume 126, May 2019, Pages 95-104</a:t>
            </a:r>
            <a:r>
              <a:rPr lang="zh-TW" altLang="en-US" sz="1600" dirty="0">
                <a:solidFill>
                  <a:schemeClr val="tx1"/>
                </a:solidFill>
                <a:latin typeface="Times New Roman" panose="02020603050405020304" pitchFamily="18" charset="0"/>
                <a:cs typeface="Times New Roman" panose="02020603050405020304" pitchFamily="18" charset="0"/>
              </a:rPr>
              <a:t> </a:t>
            </a:r>
            <a:endParaRPr lang="en-US" altLang="zh-TW" sz="1600" dirty="0">
              <a:solidFill>
                <a:schemeClr val="tx1"/>
              </a:solidFill>
              <a:latin typeface="Times New Roman" panose="02020603050405020304" pitchFamily="18" charset="0"/>
              <a:cs typeface="Times New Roman" panose="02020603050405020304" pitchFamily="18" charset="0"/>
            </a:endParaRPr>
          </a:p>
          <a:p>
            <a:pPr algn="ctr"/>
            <a:r>
              <a:rPr lang="en-US" altLang="zh-CN" sz="1600" dirty="0">
                <a:solidFill>
                  <a:schemeClr val="tx1"/>
                </a:solidFill>
                <a:latin typeface="Times New Roman" panose="02020603050405020304" pitchFamily="18" charset="0"/>
                <a:cs typeface="Times New Roman" panose="02020603050405020304" pitchFamily="18" charset="0"/>
              </a:rPr>
              <a:t>Charlotte </a:t>
            </a:r>
            <a:r>
              <a:rPr lang="en-US" altLang="zh-CN" sz="1600" dirty="0" err="1">
                <a:solidFill>
                  <a:schemeClr val="tx1"/>
                </a:solidFill>
                <a:latin typeface="Times New Roman" panose="02020603050405020304" pitchFamily="18" charset="0"/>
                <a:cs typeface="Times New Roman" panose="02020603050405020304" pitchFamily="18" charset="0"/>
              </a:rPr>
              <a:t>Jacobé</a:t>
            </a:r>
            <a:r>
              <a:rPr lang="en-US" altLang="zh-CN" sz="1600" dirty="0">
                <a:solidFill>
                  <a:schemeClr val="tx1"/>
                </a:solidFill>
                <a:latin typeface="Times New Roman" panose="02020603050405020304" pitchFamily="18" charset="0"/>
                <a:cs typeface="Times New Roman" panose="02020603050405020304" pitchFamily="18" charset="0"/>
              </a:rPr>
              <a:t> de </a:t>
            </a:r>
            <a:r>
              <a:rPr lang="en-US" altLang="zh-CN" sz="1600" dirty="0" err="1">
                <a:solidFill>
                  <a:schemeClr val="tx1"/>
                </a:solidFill>
                <a:latin typeface="Times New Roman" panose="02020603050405020304" pitchFamily="18" charset="0"/>
                <a:cs typeface="Times New Roman" panose="02020603050405020304" pitchFamily="18" charset="0"/>
              </a:rPr>
              <a:t>Naurois</a:t>
            </a:r>
            <a:r>
              <a:rPr lang="en-US" altLang="zh-CN" sz="1600" dirty="0">
                <a:solidFill>
                  <a:schemeClr val="tx1"/>
                </a:solidFill>
                <a:latin typeface="Times New Roman" panose="02020603050405020304" pitchFamily="18" charset="0"/>
                <a:cs typeface="Times New Roman" panose="02020603050405020304" pitchFamily="18" charset="0"/>
              </a:rPr>
              <a:t>, Christophe </a:t>
            </a:r>
            <a:r>
              <a:rPr lang="en-US" altLang="zh-CN" sz="1600" dirty="0" err="1">
                <a:solidFill>
                  <a:schemeClr val="tx1"/>
                </a:solidFill>
                <a:latin typeface="Times New Roman" panose="02020603050405020304" pitchFamily="18" charset="0"/>
                <a:cs typeface="Times New Roman" panose="02020603050405020304" pitchFamily="18" charset="0"/>
              </a:rPr>
              <a:t>Bourdin</a:t>
            </a:r>
            <a:r>
              <a:rPr lang="en-US" altLang="zh-CN" sz="1600" dirty="0">
                <a:solidFill>
                  <a:schemeClr val="tx1"/>
                </a:solidFill>
                <a:latin typeface="Times New Roman" panose="02020603050405020304" pitchFamily="18" charset="0"/>
                <a:cs typeface="Times New Roman" panose="02020603050405020304" pitchFamily="18" charset="0"/>
              </a:rPr>
              <a:t>, Anca </a:t>
            </a:r>
            <a:r>
              <a:rPr lang="en-US" altLang="zh-CN" sz="1600" dirty="0" err="1">
                <a:solidFill>
                  <a:schemeClr val="tx1"/>
                </a:solidFill>
                <a:latin typeface="Times New Roman" panose="02020603050405020304" pitchFamily="18" charset="0"/>
                <a:cs typeface="Times New Roman" panose="02020603050405020304" pitchFamily="18" charset="0"/>
              </a:rPr>
              <a:t>Stratulat</a:t>
            </a:r>
            <a:r>
              <a:rPr lang="en-US" altLang="zh-CN" sz="1600" dirty="0">
                <a:solidFill>
                  <a:schemeClr val="tx1"/>
                </a:solidFill>
                <a:latin typeface="Times New Roman" panose="02020603050405020304" pitchFamily="18" charset="0"/>
                <a:cs typeface="Times New Roman" panose="02020603050405020304" pitchFamily="18" charset="0"/>
              </a:rPr>
              <a:t>, Emmanuelle Diaz, Jean-Louis </a:t>
            </a:r>
            <a:r>
              <a:rPr lang="en-US" altLang="zh-CN" sz="1600" dirty="0" err="1">
                <a:solidFill>
                  <a:schemeClr val="tx1"/>
                </a:solidFill>
                <a:latin typeface="Times New Roman" panose="02020603050405020304" pitchFamily="18" charset="0"/>
                <a:cs typeface="Times New Roman" panose="02020603050405020304" pitchFamily="18" charset="0"/>
              </a:rPr>
              <a:t>Vercher</a:t>
            </a:r>
            <a:endParaRPr lang="en-US" altLang="zh-CN" sz="1600" dirty="0">
              <a:solidFill>
                <a:schemeClr val="tx1"/>
              </a:solidFill>
              <a:latin typeface="Times New Roman" panose="02020603050405020304" pitchFamily="18" charset="0"/>
              <a:cs typeface="Times New Roman" panose="02020603050405020304" pitchFamily="18" charset="0"/>
            </a:endParaRPr>
          </a:p>
          <a:p>
            <a:pPr algn="ctr"/>
            <a:r>
              <a:rPr lang="en-US" altLang="zh-CN" sz="1600" dirty="0">
                <a:solidFill>
                  <a:schemeClr val="tx1"/>
                </a:solidFill>
                <a:latin typeface="Times New Roman" panose="02020603050405020304" pitchFamily="18" charset="0"/>
                <a:cs typeface="Times New Roman" panose="02020603050405020304" pitchFamily="18" charset="0"/>
              </a:rPr>
              <a:t>10th International Conference on Managing Fatigue: “Managing Fatigue to Improve Safety, Wellness, and Effectiveness”.</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Method—</a:t>
            </a:r>
            <a:r>
              <a:rPr lang="en-US" altLang="zh-CN" dirty="0">
                <a:latin typeface="Times New Roman" panose="02020603050405020304" pitchFamily="18" charset="0"/>
                <a:cs typeface="Times New Roman" panose="02020603050405020304" pitchFamily="18" charset="0"/>
              </a:rPr>
              <a:t>Data analysis and modeling</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Matlab</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R2013a</a:t>
            </a:r>
            <a:r>
              <a:rPr lang="zh-TW" altLang="en-US" sz="1600" dirty="0">
                <a:latin typeface="標楷體" panose="03000509000000000000" pitchFamily="65" charset="-120"/>
                <a:ea typeface="標楷體" panose="03000509000000000000" pitchFamily="65" charset="-120"/>
                <a:sym typeface="Arial" panose="020B0604020202020204" pitchFamily="34" charset="0"/>
              </a:rPr>
              <a:t>的神經網絡工具箱（</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Beale </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et al.,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1992</a:t>
            </a:r>
            <a:r>
              <a:rPr lang="zh-TW" altLang="en-US" sz="1600" dirty="0">
                <a:latin typeface="標楷體" panose="03000509000000000000" pitchFamily="65" charset="-120"/>
                <a:ea typeface="標楷體" panose="03000509000000000000" pitchFamily="65" charset="-120"/>
                <a:sym typeface="Arial" panose="020B0604020202020204" pitchFamily="34" charset="0"/>
              </a:rPr>
              <a:t>）用於創建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ANN</a:t>
            </a:r>
            <a:r>
              <a:rPr lang="zh-TW" altLang="en-US" sz="1600" dirty="0">
                <a:latin typeface="標楷體" panose="03000509000000000000" pitchFamily="65" charset="-120"/>
                <a:ea typeface="標楷體" panose="03000509000000000000" pitchFamily="65" charset="-120"/>
                <a:sym typeface="Arial" panose="020B0604020202020204" pitchFamily="34" charset="0"/>
              </a:rPr>
              <a:t>。使用兩個具有</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a:t>
            </a:r>
            <a:r>
              <a:rPr lang="zh-TW" altLang="en-US" sz="1600" dirty="0">
                <a:latin typeface="標楷體" panose="03000509000000000000" pitchFamily="65" charset="-120"/>
                <a:ea typeface="標楷體" panose="03000509000000000000" pitchFamily="65" charset="-120"/>
                <a:sym typeface="Arial" panose="020B0604020202020204" pitchFamily="34" charset="0"/>
              </a:rPr>
              <a:t>個隱藏層的前饋神經網絡，並使用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Levenberg-Marquardt</a:t>
            </a:r>
            <a:r>
              <a:rPr lang="zh-TW" altLang="en-US" sz="1600" dirty="0">
                <a:latin typeface="標楷體" panose="03000509000000000000" pitchFamily="65" charset="-120"/>
                <a:ea typeface="標楷體" panose="03000509000000000000" pitchFamily="65" charset="-120"/>
                <a:sym typeface="Arial" panose="020B0604020202020204" pitchFamily="34" charset="0"/>
              </a:rPr>
              <a:t>算法（</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Levenberg,</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1944</a:t>
            </a:r>
            <a:r>
              <a:rPr lang="zh-TW" altLang="en-US" sz="1600" dirty="0">
                <a:latin typeface="標楷體" panose="03000509000000000000" pitchFamily="65" charset="-120"/>
                <a:ea typeface="標楷體" panose="03000509000000000000" pitchFamily="65" charset="-120"/>
                <a:sym typeface="Arial" panose="020B0604020202020204" pitchFamily="34" charset="0"/>
              </a:rPr>
              <a:t>）應用反向傳播訓練方法。通過十重交叉驗證和搜索網格來驗證該</a:t>
            </a:r>
            <a:r>
              <a:rPr lang="zh-CN" altLang="en-US" sz="1600" dirty="0">
                <a:latin typeface="標楷體" panose="03000509000000000000" pitchFamily="65" charset="-120"/>
                <a:ea typeface="標楷體" panose="03000509000000000000" pitchFamily="65" charset="-120"/>
                <a:sym typeface="Arial" panose="020B0604020202020204" pitchFamily="34" charset="0"/>
              </a:rPr>
              <a:t>誤差</a:t>
            </a:r>
            <a:r>
              <a:rPr lang="zh-TW" altLang="en-US" sz="1600" dirty="0">
                <a:latin typeface="標楷體" panose="03000509000000000000" pitchFamily="65" charset="-120"/>
                <a:ea typeface="標楷體" panose="03000509000000000000" pitchFamily="65" charset="-120"/>
                <a:sym typeface="Arial" panose="020B0604020202020204" pitchFamily="34" charset="0"/>
              </a:rPr>
              <a:t>。用於學習的性能函數是均方誤差（網絡輸出和目標輸出之間的均方誤差）。為避免過度擬合，將總數據集分佈在訓練子數據集中（佔總集的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70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以學習網絡的節點權重），驗證子集（佔</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：停止學習並避免過度訓練），並且測試子集（</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評估模型處理以前看不見的數據的能力。此屬性也稱為“一般化”）。</a:t>
            </a:r>
            <a:endParaRPr lang="en-US" altLang="zh-TW" sz="1600" dirty="0">
              <a:latin typeface="標楷體" panose="03000509000000000000" pitchFamily="65" charset="-120"/>
              <a:ea typeface="標楷體" panose="03000509000000000000" pitchFamily="65" charset="-120"/>
              <a:sym typeface="Arial" panose="020B0604020202020204" pitchFamily="34" charset="0"/>
            </a:endParaRPr>
          </a:p>
          <a:p>
            <a:r>
              <a:rPr lang="zh-TW" altLang="en-US" sz="1600" dirty="0">
                <a:latin typeface="標楷體" panose="03000509000000000000" pitchFamily="65" charset="-120"/>
                <a:ea typeface="標楷體" panose="03000509000000000000" pitchFamily="65" charset="-120"/>
                <a:sym typeface="Arial" panose="020B0604020202020204" pitchFamily="34" charset="0"/>
              </a:rPr>
              <a:t>此外，還使用了其他三個指標來評估模型：首先，絕對錯誤數低於閾值的百分比（對於損傷程度的檢測為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0.5</a:t>
            </a:r>
            <a:r>
              <a:rPr lang="zh-TW" altLang="en-US" sz="1600" dirty="0">
                <a:latin typeface="標楷體" panose="03000509000000000000" pitchFamily="65" charset="-120"/>
                <a:ea typeface="標楷體" panose="03000509000000000000" pitchFamily="65" charset="-120"/>
                <a:sym typeface="Arial" panose="020B0604020202020204" pitchFamily="34" charset="0"/>
              </a:rPr>
              <a:t>，對於預測和測試數據集為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5</a:t>
            </a:r>
            <a:r>
              <a:rPr lang="zh-TW" altLang="en-US" sz="1600" dirty="0">
                <a:latin typeface="標楷體" panose="03000509000000000000" pitchFamily="65" charset="-120"/>
                <a:ea typeface="標楷體" panose="03000509000000000000" pitchFamily="65" charset="-120"/>
                <a:sym typeface="Arial" panose="020B0604020202020204" pitchFamily="34" charset="0"/>
              </a:rPr>
              <a:t>分鐘：該指標越高，該模型的性能更好）；第二，誤差範圍</a:t>
            </a:r>
            <a:r>
              <a:rPr lang="zh-CN" altLang="en-US" sz="1600" dirty="0">
                <a:latin typeface="標楷體" panose="03000509000000000000" pitchFamily="65" charset="-120"/>
                <a:ea typeface="標楷體" panose="03000509000000000000" pitchFamily="65" charset="-120"/>
                <a:sym typeface="Arial" panose="020B0604020202020204" pitchFamily="34" charset="0"/>
              </a:rPr>
              <a:t>包括</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95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的值；第三，輸出與目標之間相關性的係數</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R</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p>
        </p:txBody>
      </p:sp>
    </p:spTree>
    <p:extLst>
      <p:ext uri="{BB962C8B-B14F-4D97-AF65-F5344CB8AC3E}">
        <p14:creationId xmlns:p14="http://schemas.microsoft.com/office/powerpoint/2010/main" val="13638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Method—</a:t>
            </a:r>
            <a:r>
              <a:rPr lang="en-US" altLang="zh-CN" dirty="0">
                <a:latin typeface="Times New Roman" panose="02020603050405020304" pitchFamily="18" charset="0"/>
                <a:cs typeface="Times New Roman" panose="02020603050405020304" pitchFamily="18" charset="0"/>
              </a:rPr>
              <a:t>Data analysis and modeling</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r>
              <a:rPr lang="zh-TW" altLang="en-US" sz="1600" dirty="0">
                <a:latin typeface="標楷體" panose="03000509000000000000" pitchFamily="65" charset="-120"/>
                <a:ea typeface="標楷體" panose="03000509000000000000" pitchFamily="65" charset="-120"/>
                <a:sym typeface="Arial" panose="020B0604020202020204" pitchFamily="34" charset="0"/>
              </a:rPr>
              <a:t>模型中使用的駕駛性能和駕駛行為指標（汽車數據集）為：相對於中線的側向距離，過線時間（</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Bergasa</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et al., 2006</a:t>
            </a:r>
            <a:r>
              <a:rPr lang="zh-TW" altLang="en-US" sz="1600" dirty="0">
                <a:latin typeface="標楷體" panose="03000509000000000000" pitchFamily="65" charset="-120"/>
                <a:ea typeface="標楷體" panose="03000509000000000000" pitchFamily="65" charset="-120"/>
                <a:sym typeface="Arial" panose="020B0604020202020204" pitchFamily="34" charset="0"/>
              </a:rPr>
              <a:t>），方向盤角度，油門踏板角度，相對於</a:t>
            </a:r>
            <a:r>
              <a:rPr lang="zh-CN" altLang="en-US" sz="1600" dirty="0">
                <a:latin typeface="標楷體" panose="03000509000000000000" pitchFamily="65" charset="-120"/>
                <a:ea typeface="標楷體" panose="03000509000000000000" pitchFamily="65" charset="-120"/>
                <a:sym typeface="Arial" panose="020B0604020202020204" pitchFamily="34" charset="0"/>
              </a:rPr>
              <a:t>過線的位移</a:t>
            </a:r>
            <a:r>
              <a:rPr lang="zh-TW" altLang="en-US" sz="1600" dirty="0">
                <a:latin typeface="標楷體" panose="03000509000000000000" pitchFamily="65" charset="-120"/>
                <a:ea typeface="標楷體" panose="03000509000000000000" pitchFamily="65" charset="-120"/>
                <a:sym typeface="Arial" panose="020B0604020202020204" pitchFamily="34" charset="0"/>
              </a:rPr>
              <a:t>，速度和</a:t>
            </a:r>
            <a:r>
              <a:rPr lang="zh-CN" altLang="en-US" sz="1600" dirty="0">
                <a:latin typeface="標楷體" panose="03000509000000000000" pitchFamily="65" charset="-120"/>
                <a:ea typeface="標楷體" panose="03000509000000000000" pitchFamily="65" charset="-120"/>
                <a:sym typeface="Arial" panose="020B0604020202020204" pitchFamily="34" charset="0"/>
              </a:rPr>
              <a:t>過線次數</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endParaRPr lang="en-US" altLang="zh-TW" sz="1600" dirty="0">
              <a:latin typeface="標楷體" panose="03000509000000000000" pitchFamily="65" charset="-120"/>
              <a:ea typeface="標楷體" panose="03000509000000000000" pitchFamily="65" charset="-120"/>
              <a:sym typeface="Arial" panose="020B0604020202020204" pitchFamily="34" charset="0"/>
            </a:endParaRPr>
          </a:p>
          <a:p>
            <a:r>
              <a:rPr lang="zh-TW" altLang="en-US" sz="1600" dirty="0">
                <a:latin typeface="標楷體" panose="03000509000000000000" pitchFamily="65" charset="-120"/>
                <a:ea typeface="標楷體" panose="03000509000000000000" pitchFamily="65" charset="-120"/>
                <a:sym typeface="Arial" panose="020B0604020202020204" pitchFamily="34" charset="0"/>
              </a:rPr>
              <a:t>模型中使用的生理特徵（生理數據集）是心率及其變異性，呼吸頻率及其變異性。從</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FaceLab</a:t>
            </a:r>
            <a:r>
              <a:rPr lang="zh-TW" altLang="en-US" sz="1600" dirty="0">
                <a:latin typeface="標楷體" panose="03000509000000000000" pitchFamily="65" charset="-120"/>
                <a:ea typeface="標楷體" panose="03000509000000000000" pitchFamily="65" charset="-120"/>
                <a:sym typeface="Arial" panose="020B0604020202020204" pitchFamily="34" charset="0"/>
              </a:rPr>
              <a:t>數據中提取的感覺運動特徵（行為數據集）為眨眼時間及其頻率，</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PERCLOS</a:t>
            </a:r>
            <a:r>
              <a:rPr lang="zh-TW" altLang="en-US" sz="1600" dirty="0">
                <a:latin typeface="標楷體" panose="03000509000000000000" pitchFamily="65" charset="-120"/>
                <a:ea typeface="標楷體" panose="03000509000000000000" pitchFamily="65" charset="-120"/>
                <a:sym typeface="Arial" panose="020B0604020202020204" pitchFamily="34" charset="0"/>
              </a:rPr>
              <a:t>，頭部在平移和旋轉中的運動以及掃視頻率。記錄的參加者信息包括晝夜節律類型得分，</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Epworth</a:t>
            </a:r>
            <a:r>
              <a:rPr lang="zh-TW" altLang="en-US" sz="1600" dirty="0">
                <a:latin typeface="標楷體" panose="03000509000000000000" pitchFamily="65" charset="-120"/>
                <a:ea typeface="標楷體" panose="03000509000000000000" pitchFamily="65" charset="-120"/>
                <a:sym typeface="Arial" panose="020B0604020202020204" pitchFamily="34" charset="0"/>
              </a:rPr>
              <a:t>等級得分，睡眠質量，駕駛頻率，</a:t>
            </a:r>
            <a:r>
              <a:rPr lang="zh-CN" altLang="en-US" sz="1600" dirty="0">
                <a:latin typeface="標楷體" panose="03000509000000000000" pitchFamily="65" charset="-120"/>
                <a:ea typeface="標楷體" panose="03000509000000000000" pitchFamily="65" charset="-120"/>
                <a:sym typeface="Arial" panose="020B0604020202020204" pitchFamily="34" charset="0"/>
              </a:rPr>
              <a:t>每天喝咖啡的次數和年齡</a:t>
            </a:r>
            <a:r>
              <a:rPr lang="zh-TW" altLang="en-US" sz="1600" dirty="0">
                <a:latin typeface="標楷體" panose="03000509000000000000" pitchFamily="65" charset="-120"/>
                <a:ea typeface="標楷體" panose="03000509000000000000" pitchFamily="65" charset="-120"/>
                <a:sym typeface="Arial" panose="020B0604020202020204" pitchFamily="34" charset="0"/>
              </a:rPr>
              <a:t>。駕駛時間（自駕駛開始經過的時間，以分鐘為單位）也用作模型的輸入功能（請參見表</a:t>
            </a:r>
            <a:r>
              <a:rPr lang="en-US" altLang="zh-TW" sz="1600" dirty="0">
                <a:latin typeface="標楷體" panose="03000509000000000000" pitchFamily="65" charset="-120"/>
                <a:ea typeface="標楷體" panose="03000509000000000000" pitchFamily="65" charset="-120"/>
                <a:sym typeface="Arial" panose="020B0604020202020204" pitchFamily="34" charset="0"/>
              </a:rPr>
              <a:t>1</a:t>
            </a:r>
            <a:r>
              <a:rPr lang="zh-TW" altLang="en-US" sz="1600" dirty="0">
                <a:latin typeface="標楷體" panose="03000509000000000000" pitchFamily="65" charset="-120"/>
                <a:ea typeface="標楷體" panose="03000509000000000000" pitchFamily="65" charset="-120"/>
                <a:sym typeface="Arial" panose="020B0604020202020204" pitchFamily="34" charset="0"/>
              </a:rPr>
              <a:t>）。為了重新建立個體差異，從每個信號中減去該信號的前五分鐘的平均值，以使該信號代表從初始狀態開始的變化。為了優化學習，對每個功能進行了標準化，以使最小值和最大值位於</a:t>
            </a:r>
            <a:r>
              <a:rPr lang="en-US" altLang="zh-TW" sz="1600" dirty="0">
                <a:latin typeface="標楷體" panose="03000509000000000000" pitchFamily="65" charset="-120"/>
                <a:ea typeface="標楷體" panose="03000509000000000000" pitchFamily="65" charset="-120"/>
                <a:sym typeface="Arial" panose="020B0604020202020204" pitchFamily="34" charset="0"/>
              </a:rPr>
              <a:t>[-1; 1]</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p>
        </p:txBody>
      </p:sp>
    </p:spTree>
    <p:extLst>
      <p:ext uri="{BB962C8B-B14F-4D97-AF65-F5344CB8AC3E}">
        <p14:creationId xmlns:p14="http://schemas.microsoft.com/office/powerpoint/2010/main" val="319062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Method—</a:t>
            </a:r>
            <a:r>
              <a:rPr lang="en-US" altLang="zh-CN" dirty="0">
                <a:latin typeface="Times New Roman" panose="02020603050405020304" pitchFamily="18" charset="0"/>
                <a:cs typeface="Times New Roman" panose="02020603050405020304" pitchFamily="18" charset="0"/>
              </a:rPr>
              <a:t>Data analysis and modeling</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r>
              <a:rPr lang="zh-TW" altLang="en-US" sz="1600" dirty="0">
                <a:latin typeface="標楷體" panose="03000509000000000000" pitchFamily="65" charset="-120"/>
                <a:ea typeface="標楷體" panose="03000509000000000000" pitchFamily="65" charset="-120"/>
                <a:sym typeface="Arial" panose="020B0604020202020204" pitchFamily="34" charset="0"/>
              </a:rPr>
              <a:t>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 </a:t>
            </a:r>
            <a:r>
              <a:rPr lang="zh-CN" altLang="en-US" sz="16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每分鐘為每個參與者計算的所有變量（按信息源分組），作為</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ANNs</a:t>
            </a:r>
            <a:r>
              <a:rPr lang="zh-CN" altLang="en-US" sz="16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的輸入</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endParaRPr lang="en-US" altLang="zh-TW" sz="1600" dirty="0">
              <a:latin typeface="標楷體" panose="03000509000000000000" pitchFamily="65" charset="-120"/>
              <a:ea typeface="標楷體" panose="03000509000000000000" pitchFamily="65" charset="-120"/>
              <a:sym typeface="Arial" panose="020B0604020202020204" pitchFamily="34" charset="0"/>
            </a:endParaRPr>
          </a:p>
        </p:txBody>
      </p:sp>
      <p:pic>
        <p:nvPicPr>
          <p:cNvPr id="6" name="图片 5">
            <a:extLst>
              <a:ext uri="{FF2B5EF4-FFF2-40B4-BE49-F238E27FC236}">
                <a16:creationId xmlns:a16="http://schemas.microsoft.com/office/drawing/2014/main" id="{51CF74A4-7A41-4343-8034-12CA7E414E01}"/>
              </a:ext>
            </a:extLst>
          </p:cNvPr>
          <p:cNvPicPr>
            <a:picLocks noChangeAspect="1"/>
          </p:cNvPicPr>
          <p:nvPr/>
        </p:nvPicPr>
        <p:blipFill>
          <a:blip r:embed="rId3"/>
          <a:stretch>
            <a:fillRect/>
          </a:stretch>
        </p:blipFill>
        <p:spPr>
          <a:xfrm>
            <a:off x="1011223" y="2316164"/>
            <a:ext cx="10169554" cy="3759566"/>
          </a:xfrm>
          <a:prstGeom prst="rect">
            <a:avLst/>
          </a:prstGeom>
        </p:spPr>
      </p:pic>
    </p:spTree>
    <p:extLst>
      <p:ext uri="{BB962C8B-B14F-4D97-AF65-F5344CB8AC3E}">
        <p14:creationId xmlns:p14="http://schemas.microsoft.com/office/powerpoint/2010/main" val="64415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Result</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r>
              <a:rPr lang="zh-TW" altLang="en-US" sz="1600" dirty="0">
                <a:latin typeface="標楷體" panose="03000509000000000000" pitchFamily="65" charset="-120"/>
                <a:ea typeface="標楷體" panose="03000509000000000000" pitchFamily="65" charset="-120"/>
                <a:sym typeface="Arial" panose="020B0604020202020204" pitchFamily="34" charset="0"/>
              </a:rPr>
              <a:t>使用不同的數據集對</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ANN</a:t>
            </a:r>
            <a:r>
              <a:rPr lang="zh-TW" altLang="en-US" sz="1600" dirty="0">
                <a:latin typeface="標楷體" panose="03000509000000000000" pitchFamily="65" charset="-120"/>
                <a:ea typeface="標楷體" panose="03000509000000000000" pitchFamily="65" charset="-120"/>
                <a:sym typeface="Arial" panose="020B0604020202020204" pitchFamily="34" charset="0"/>
              </a:rPr>
              <a:t>進行了</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16</a:t>
            </a:r>
            <a:r>
              <a:rPr lang="zh-TW" altLang="en-US" sz="1600" dirty="0">
                <a:latin typeface="標楷體" panose="03000509000000000000" pitchFamily="65" charset="-120"/>
                <a:ea typeface="標楷體" panose="03000509000000000000" pitchFamily="65" charset="-120"/>
                <a:sym typeface="Arial" panose="020B0604020202020204" pitchFamily="34" charset="0"/>
              </a:rPr>
              <a:t>次訓練（</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4×2×2</a:t>
            </a:r>
            <a:r>
              <a:rPr lang="zh-TW" altLang="en-US" sz="1600" dirty="0">
                <a:latin typeface="標楷體" panose="03000509000000000000" pitchFamily="65" charset="-120"/>
                <a:ea typeface="標楷體" panose="03000509000000000000" pitchFamily="65" charset="-120"/>
                <a:sym typeface="Arial" panose="020B0604020202020204" pitchFamily="34" charset="0"/>
              </a:rPr>
              <a:t>）。每個數據集都來自以下組合：單獨或一起測試的三個信息源（因此為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4</a:t>
            </a:r>
            <a:r>
              <a:rPr lang="zh-TW" altLang="en-US" sz="1600" dirty="0">
                <a:latin typeface="標楷體" panose="03000509000000000000" pitchFamily="65" charset="-120"/>
                <a:ea typeface="標楷體" panose="03000509000000000000" pitchFamily="65" charset="-120"/>
                <a:sym typeface="Arial" panose="020B0604020202020204" pitchFamily="34" charset="0"/>
              </a:rPr>
              <a:t>個組合），</a:t>
            </a:r>
            <a:r>
              <a:rPr lang="zh-CN" altLang="en-US" sz="1600" dirty="0">
                <a:latin typeface="標楷體" panose="03000509000000000000" pitchFamily="65" charset="-120"/>
                <a:ea typeface="標楷體" panose="03000509000000000000" pitchFamily="65" charset="-120"/>
                <a:sym typeface="Arial" panose="020B0604020202020204" pitchFamily="34" charset="0"/>
              </a:rPr>
              <a:t>有或沒有</a:t>
            </a:r>
            <a:r>
              <a:rPr lang="zh-TW" altLang="en-US" sz="1600" dirty="0">
                <a:latin typeface="標楷體" panose="03000509000000000000" pitchFamily="65" charset="-120"/>
                <a:ea typeface="標楷體" panose="03000509000000000000" pitchFamily="65" charset="-120"/>
                <a:sym typeface="Arial" panose="020B0604020202020204" pitchFamily="34" charset="0"/>
              </a:rPr>
              <a:t>經過的時間（</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a:t>
            </a:r>
            <a:r>
              <a:rPr lang="zh-TW" altLang="en-US" sz="1600" dirty="0">
                <a:latin typeface="標楷體" panose="03000509000000000000" pitchFamily="65" charset="-120"/>
                <a:ea typeface="標楷體" panose="03000509000000000000" pitchFamily="65" charset="-120"/>
                <a:sym typeface="Arial" panose="020B0604020202020204" pitchFamily="34" charset="0"/>
              </a:rPr>
              <a:t>例）以及有無參與者信息（</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a:t>
            </a:r>
            <a:r>
              <a:rPr lang="zh-TW" altLang="en-US" sz="1600" dirty="0">
                <a:latin typeface="標楷體" panose="03000509000000000000" pitchFamily="65" charset="-120"/>
                <a:ea typeface="標楷體" panose="03000509000000000000" pitchFamily="65" charset="-120"/>
                <a:sym typeface="Arial" panose="020B0604020202020204" pitchFamily="34" charset="0"/>
              </a:rPr>
              <a:t>例）。表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a:t>
            </a:r>
            <a:r>
              <a:rPr lang="zh-TW" altLang="en-US" sz="1600" dirty="0">
                <a:latin typeface="標楷體" panose="03000509000000000000" pitchFamily="65" charset="-120"/>
                <a:ea typeface="標楷體" panose="03000509000000000000" pitchFamily="65" charset="-120"/>
                <a:sym typeface="Arial" panose="020B0604020202020204" pitchFamily="34" charset="0"/>
              </a:rPr>
              <a:t>，表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3</a:t>
            </a:r>
            <a:r>
              <a:rPr lang="zh-TW" altLang="en-US" sz="1600" dirty="0">
                <a:latin typeface="標楷體" panose="03000509000000000000" pitchFamily="65" charset="-120"/>
                <a:ea typeface="標楷體" panose="03000509000000000000" pitchFamily="65" charset="-120"/>
                <a:sym typeface="Arial" panose="020B0604020202020204" pitchFamily="34" charset="0"/>
              </a:rPr>
              <a:t>展示了使用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16</a:t>
            </a:r>
            <a:r>
              <a:rPr lang="zh-TW" altLang="en-US" sz="1600" dirty="0">
                <a:latin typeface="標楷體" panose="03000509000000000000" pitchFamily="65" charset="-120"/>
                <a:ea typeface="標楷體" panose="03000509000000000000" pitchFamily="65" charset="-120"/>
                <a:sym typeface="Arial" panose="020B0604020202020204" pitchFamily="34" charset="0"/>
              </a:rPr>
              <a:t>個數據集獲得的性能。</a:t>
            </a:r>
            <a:endParaRPr lang="en-US" altLang="zh-TW" sz="1600" dirty="0">
              <a:latin typeface="標楷體" panose="03000509000000000000" pitchFamily="65" charset="-120"/>
              <a:ea typeface="標楷體" panose="03000509000000000000" pitchFamily="65" charset="-120"/>
              <a:sym typeface="Arial" panose="020B0604020202020204" pitchFamily="34" charset="0"/>
            </a:endParaRPr>
          </a:p>
          <a:p>
            <a:r>
              <a:rPr lang="zh-CN" altLang="en-US" sz="1600" dirty="0">
                <a:latin typeface="標楷體" panose="03000509000000000000" pitchFamily="65" charset="-120"/>
                <a:ea typeface="標楷體" panose="03000509000000000000" pitchFamily="65" charset="-120"/>
                <a:sym typeface="Arial" panose="020B0604020202020204" pitchFamily="34" charset="0"/>
              </a:rPr>
              <a:t>有</a:t>
            </a:r>
            <a:r>
              <a:rPr lang="zh-TW" altLang="en-US" sz="1600" dirty="0">
                <a:latin typeface="標楷體" panose="03000509000000000000" pitchFamily="65" charset="-120"/>
                <a:ea typeface="標楷體" panose="03000509000000000000" pitchFamily="65" charset="-120"/>
                <a:sym typeface="Arial" panose="020B0604020202020204" pitchFamily="34" charset="0"/>
              </a:rPr>
              <a:t>駕駛時間（表中用“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a:t>
            </a:r>
            <a:r>
              <a:rPr lang="en-US" altLang="zh-TW" sz="1600" dirty="0">
                <a:latin typeface="標楷體" panose="03000509000000000000" pitchFamily="65" charset="-120"/>
                <a:ea typeface="標楷體" panose="03000509000000000000" pitchFamily="65" charset="-12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標記）和沒有駕駛時間（表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a:t>
            </a:r>
            <a:r>
              <a:rPr lang="zh-TW" altLang="en-US" sz="1600" dirty="0">
                <a:latin typeface="標楷體" panose="03000509000000000000" pitchFamily="65" charset="-120"/>
                <a:ea typeface="標楷體" panose="03000509000000000000" pitchFamily="65" charset="-120"/>
                <a:sym typeface="Arial" panose="020B0604020202020204" pitchFamily="34" charset="0"/>
              </a:rPr>
              <a:t>，表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3</a:t>
            </a:r>
            <a:r>
              <a:rPr lang="zh-TW" altLang="en-US" sz="1600" dirty="0">
                <a:latin typeface="標楷體" panose="03000509000000000000" pitchFamily="65" charset="-120"/>
                <a:ea typeface="標楷體" panose="03000509000000000000" pitchFamily="65" charset="-120"/>
                <a:sym typeface="Arial" panose="020B0604020202020204" pitchFamily="34" charset="0"/>
              </a:rPr>
              <a:t>中用“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0</a:t>
            </a:r>
            <a:r>
              <a:rPr lang="en-US" altLang="zh-TW" sz="1600" dirty="0">
                <a:latin typeface="標楷體" panose="03000509000000000000" pitchFamily="65" charset="-120"/>
                <a:ea typeface="標楷體" panose="03000509000000000000" pitchFamily="65" charset="-12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標記）以及</a:t>
            </a:r>
            <a:r>
              <a:rPr lang="zh-CN" altLang="en-US" sz="1600" dirty="0">
                <a:latin typeface="標楷體" panose="03000509000000000000" pitchFamily="65" charset="-120"/>
                <a:ea typeface="標楷體" panose="03000509000000000000" pitchFamily="65" charset="-120"/>
                <a:sym typeface="Arial" panose="020B0604020202020204" pitchFamily="34" charset="0"/>
              </a:rPr>
              <a:t>包含</a:t>
            </a:r>
            <a:r>
              <a:rPr lang="zh-TW" altLang="en-US" sz="1600" dirty="0">
                <a:latin typeface="標楷體" panose="03000509000000000000" pitchFamily="65" charset="-120"/>
                <a:ea typeface="標楷體" panose="03000509000000000000" pitchFamily="65" charset="-120"/>
                <a:sym typeface="Arial" panose="020B0604020202020204" pitchFamily="34" charset="0"/>
              </a:rPr>
              <a:t>參與者信息（用“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a:t>
            </a:r>
            <a:r>
              <a:rPr lang="en-US" altLang="zh-TW" sz="1600" dirty="0">
                <a:latin typeface="標楷體" panose="03000509000000000000" pitchFamily="65" charset="-120"/>
                <a:ea typeface="標楷體" panose="03000509000000000000" pitchFamily="65" charset="-12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標記）</a:t>
            </a:r>
            <a:r>
              <a:rPr lang="zh-CN" altLang="en-US" sz="1600" dirty="0">
                <a:latin typeface="標楷體" panose="03000509000000000000" pitchFamily="65" charset="-120"/>
                <a:ea typeface="標楷體" panose="03000509000000000000" pitchFamily="65" charset="-120"/>
                <a:sym typeface="Arial" panose="020B0604020202020204" pitchFamily="34" charset="0"/>
              </a:rPr>
              <a:t>，沒有參與者信息的</a:t>
            </a:r>
            <a:r>
              <a:rPr lang="zh-TW" altLang="en-US" sz="1600" dirty="0">
                <a:latin typeface="標楷體" panose="03000509000000000000" pitchFamily="65" charset="-120"/>
                <a:ea typeface="標楷體" panose="03000509000000000000" pitchFamily="65" charset="-120"/>
                <a:sym typeface="Arial" panose="020B0604020202020204" pitchFamily="34" charset="0"/>
              </a:rPr>
              <a:t>（在表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a:t>
            </a:r>
            <a:r>
              <a:rPr lang="zh-TW" altLang="en-US" sz="1600" dirty="0">
                <a:latin typeface="標楷體" panose="03000509000000000000" pitchFamily="65" charset="-120"/>
                <a:ea typeface="標楷體" panose="03000509000000000000" pitchFamily="65" charset="-120"/>
                <a:sym typeface="Arial" panose="020B0604020202020204" pitchFamily="34" charset="0"/>
              </a:rPr>
              <a:t>，表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3</a:t>
            </a:r>
            <a:r>
              <a:rPr lang="zh-TW" altLang="en-US" sz="1600" dirty="0">
                <a:latin typeface="標楷體" panose="03000509000000000000" pitchFamily="65" charset="-120"/>
                <a:ea typeface="標楷體" panose="03000509000000000000" pitchFamily="65" charset="-120"/>
                <a:sym typeface="Arial" panose="020B0604020202020204" pitchFamily="34" charset="0"/>
              </a:rPr>
              <a:t>中標記為“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0</a:t>
            </a:r>
            <a:r>
              <a:rPr lang="en-US" altLang="zh-TW" sz="1600" dirty="0">
                <a:latin typeface="標楷體" panose="03000509000000000000" pitchFamily="65" charset="-120"/>
                <a:ea typeface="標楷體" panose="03000509000000000000" pitchFamily="65" charset="-12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endParaRPr lang="en-US" altLang="zh-TW" sz="1600" dirty="0">
              <a:latin typeface="標楷體" panose="03000509000000000000" pitchFamily="65" charset="-120"/>
              <a:ea typeface="標楷體" panose="03000509000000000000" pitchFamily="65" charset="-120"/>
              <a:sym typeface="Arial" panose="020B0604020202020204" pitchFamily="34" charset="0"/>
            </a:endParaRPr>
          </a:p>
        </p:txBody>
      </p:sp>
    </p:spTree>
    <p:extLst>
      <p:ext uri="{BB962C8B-B14F-4D97-AF65-F5344CB8AC3E}">
        <p14:creationId xmlns:p14="http://schemas.microsoft.com/office/powerpoint/2010/main" val="382346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Result</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r>
              <a:rPr lang="zh-TW" altLang="en-US" sz="1600" dirty="0">
                <a:latin typeface="標楷體" panose="03000509000000000000" pitchFamily="65" charset="-120"/>
                <a:ea typeface="標楷體" panose="03000509000000000000" pitchFamily="65" charset="-120"/>
                <a:sym typeface="Arial" panose="020B0604020202020204" pitchFamily="34" charset="0"/>
              </a:rPr>
              <a:t>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a:t>
            </a:r>
            <a:r>
              <a:rPr lang="zh-TW" altLang="en-US" sz="16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 </a:t>
            </a:r>
            <a:r>
              <a:rPr lang="zh-TW" altLang="en-US" sz="1600" dirty="0">
                <a:latin typeface="標楷體" panose="03000509000000000000" pitchFamily="65" charset="-120"/>
                <a:ea typeface="標楷體" panose="03000509000000000000" pitchFamily="65" charset="-120"/>
                <a:sym typeface="Arial" panose="020B0604020202020204" pitchFamily="34" charset="0"/>
              </a:rPr>
              <a:t>測試數據集</a:t>
            </a:r>
            <a:r>
              <a:rPr lang="zh-CN" altLang="en-US" sz="1600" dirty="0">
                <a:latin typeface="標楷體" panose="03000509000000000000" pitchFamily="65" charset="-120"/>
                <a:ea typeface="標楷體" panose="03000509000000000000" pitchFamily="65" charset="-120"/>
                <a:sym typeface="Arial" panose="020B0604020202020204" pitchFamily="34" charset="0"/>
              </a:rPr>
              <a:t>檢測</a:t>
            </a:r>
            <a:r>
              <a:rPr lang="zh-TW" altLang="en-US" sz="1600" dirty="0">
                <a:latin typeface="標楷體" panose="03000509000000000000" pitchFamily="65" charset="-120"/>
                <a:ea typeface="標楷體" panose="03000509000000000000" pitchFamily="65" charset="-120"/>
                <a:sym typeface="Arial" panose="020B0604020202020204" pitchFamily="34" charset="0"/>
              </a:rPr>
              <a:t>睡意程度的模型性能：根據使用的數據集，均方差（</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MSE</a:t>
            </a:r>
            <a:r>
              <a:rPr lang="zh-TW" altLang="en-US" sz="1600" dirty="0">
                <a:latin typeface="標楷體" panose="03000509000000000000" pitchFamily="65" charset="-120"/>
                <a:ea typeface="標楷體" panose="03000509000000000000" pitchFamily="65" charset="-120"/>
                <a:sym typeface="Arial" panose="020B0604020202020204" pitchFamily="34" charset="0"/>
              </a:rPr>
              <a:t>），標準差（</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STD</a:t>
            </a:r>
            <a:r>
              <a:rPr lang="zh-TW" altLang="en-US" sz="1600" dirty="0">
                <a:latin typeface="標楷體" panose="03000509000000000000" pitchFamily="65" charset="-120"/>
                <a:ea typeface="標楷體" panose="03000509000000000000" pitchFamily="65" charset="-120"/>
                <a:sym typeface="Arial" panose="020B0604020202020204" pitchFamily="34" charset="0"/>
              </a:rPr>
              <a:t>）。性能最差（</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MSE</a:t>
            </a:r>
            <a:r>
              <a:rPr lang="zh-TW" altLang="en-US" sz="1600" dirty="0">
                <a:latin typeface="標楷體" panose="03000509000000000000" pitchFamily="65" charset="-120"/>
                <a:ea typeface="標楷體" panose="03000509000000000000" pitchFamily="65" charset="-120"/>
                <a:sym typeface="Arial" panose="020B0604020202020204" pitchFamily="34" charset="0"/>
              </a:rPr>
              <a:t>最高）以粗體顯示並帶有</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，而性能最佳（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MSE</a:t>
            </a:r>
            <a:r>
              <a:rPr lang="zh-TW" altLang="en-US" sz="1600" dirty="0">
                <a:latin typeface="標楷體" panose="03000509000000000000" pitchFamily="65" charset="-120"/>
                <a:ea typeface="標楷體" panose="03000509000000000000" pitchFamily="65" charset="-120"/>
                <a:sym typeface="Arial" panose="020B0604020202020204" pitchFamily="34" charset="0"/>
              </a:rPr>
              <a:t>最低）則以粗體顯示並帶有</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endParaRPr lang="en-US" altLang="zh-TW" sz="1600" dirty="0">
              <a:solidFill>
                <a:srgbClr val="FF0000"/>
              </a:solidFill>
              <a:latin typeface="標楷體" panose="03000509000000000000" pitchFamily="65" charset="-120"/>
              <a:ea typeface="標楷體" panose="03000509000000000000" pitchFamily="65" charset="-120"/>
              <a:sym typeface="Arial" panose="020B0604020202020204" pitchFamily="34" charset="0"/>
            </a:endParaRPr>
          </a:p>
        </p:txBody>
      </p:sp>
      <p:pic>
        <p:nvPicPr>
          <p:cNvPr id="4" name="图片 3">
            <a:extLst>
              <a:ext uri="{FF2B5EF4-FFF2-40B4-BE49-F238E27FC236}">
                <a16:creationId xmlns:a16="http://schemas.microsoft.com/office/drawing/2014/main" id="{F9C335E5-7416-4B36-A350-59E84686A238}"/>
              </a:ext>
            </a:extLst>
          </p:cNvPr>
          <p:cNvPicPr>
            <a:picLocks noChangeAspect="1"/>
          </p:cNvPicPr>
          <p:nvPr/>
        </p:nvPicPr>
        <p:blipFill>
          <a:blip r:embed="rId3"/>
          <a:stretch>
            <a:fillRect/>
          </a:stretch>
        </p:blipFill>
        <p:spPr>
          <a:xfrm>
            <a:off x="1640047" y="2696743"/>
            <a:ext cx="8911905" cy="3444673"/>
          </a:xfrm>
          <a:prstGeom prst="rect">
            <a:avLst/>
          </a:prstGeom>
        </p:spPr>
      </p:pic>
    </p:spTree>
    <p:extLst>
      <p:ext uri="{BB962C8B-B14F-4D97-AF65-F5344CB8AC3E}">
        <p14:creationId xmlns:p14="http://schemas.microsoft.com/office/powerpoint/2010/main" val="27189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Result</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3 </a:t>
            </a:r>
            <a:r>
              <a:rPr lang="zh-TW" altLang="en-US" sz="1600" dirty="0">
                <a:latin typeface="標楷體" panose="03000509000000000000" pitchFamily="65" charset="-120"/>
                <a:ea typeface="標楷體" panose="03000509000000000000" pitchFamily="65" charset="-120"/>
                <a:sym typeface="Arial" panose="020B0604020202020204" pitchFamily="34" charset="0"/>
              </a:rPr>
              <a:t>測試數據集</a:t>
            </a:r>
            <a:r>
              <a:rPr lang="zh-CN" altLang="en-US" sz="1600" dirty="0">
                <a:latin typeface="標楷體" panose="03000509000000000000" pitchFamily="65" charset="-120"/>
                <a:ea typeface="標楷體" panose="03000509000000000000" pitchFamily="65" charset="-120"/>
                <a:sym typeface="Arial" panose="020B0604020202020204" pitchFamily="34" charset="0"/>
              </a:rPr>
              <a:t>檢測</a:t>
            </a:r>
            <a:r>
              <a:rPr lang="zh-TW" altLang="en-US" sz="1600" dirty="0">
                <a:latin typeface="標楷體" panose="03000509000000000000" pitchFamily="65" charset="-120"/>
                <a:ea typeface="標楷體" panose="03000509000000000000" pitchFamily="65" charset="-120"/>
                <a:sym typeface="Arial" panose="020B0604020202020204" pitchFamily="34" charset="0"/>
              </a:rPr>
              <a:t>睡意程度的模型性能</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：均方誤差（</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MSE</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），標準差（</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STD</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），具體取決於數據集是使用行駛時間（</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）還是不使用行駛時間（</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），參與者信息， 以及記錄信息的來源。 *符號表示性能最差，而＃符號表示性能最佳。 最佳和最差性能也以粗體顯示。</a:t>
            </a:r>
            <a:endParaRPr lang="en-US" altLang="zh-TW" sz="1600" dirty="0">
              <a:solidFill>
                <a:srgbClr val="FF0000"/>
              </a:solidFill>
              <a:latin typeface="標楷體" panose="03000509000000000000" pitchFamily="65" charset="-120"/>
              <a:ea typeface="標楷體" panose="03000509000000000000" pitchFamily="65" charset="-120"/>
              <a:sym typeface="Arial" panose="020B0604020202020204" pitchFamily="34" charset="0"/>
            </a:endParaRPr>
          </a:p>
        </p:txBody>
      </p:sp>
      <p:pic>
        <p:nvPicPr>
          <p:cNvPr id="5" name="图片 4">
            <a:extLst>
              <a:ext uri="{FF2B5EF4-FFF2-40B4-BE49-F238E27FC236}">
                <a16:creationId xmlns:a16="http://schemas.microsoft.com/office/drawing/2014/main" id="{DD4F1578-FD3B-456F-8077-904F7B324F38}"/>
              </a:ext>
            </a:extLst>
          </p:cNvPr>
          <p:cNvPicPr>
            <a:picLocks noChangeAspect="1"/>
          </p:cNvPicPr>
          <p:nvPr/>
        </p:nvPicPr>
        <p:blipFill>
          <a:blip r:embed="rId3"/>
          <a:stretch>
            <a:fillRect/>
          </a:stretch>
        </p:blipFill>
        <p:spPr>
          <a:xfrm>
            <a:off x="1681992" y="2718976"/>
            <a:ext cx="8828016" cy="3437681"/>
          </a:xfrm>
          <a:prstGeom prst="rect">
            <a:avLst/>
          </a:prstGeom>
        </p:spPr>
      </p:pic>
    </p:spTree>
    <p:extLst>
      <p:ext uri="{BB962C8B-B14F-4D97-AF65-F5344CB8AC3E}">
        <p14:creationId xmlns:p14="http://schemas.microsoft.com/office/powerpoint/2010/main" val="303748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Result — Detection</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内容占位符 7">
            <a:extLst>
              <a:ext uri="{FF2B5EF4-FFF2-40B4-BE49-F238E27FC236}">
                <a16:creationId xmlns:a16="http://schemas.microsoft.com/office/drawing/2014/main" id="{793F8F97-64AD-4335-8704-7D9D3F4D162C}"/>
              </a:ext>
            </a:extLst>
          </p:cNvPr>
          <p:cNvSpPr>
            <a:spLocks noGrp="1"/>
          </p:cNvSpPr>
          <p:nvPr>
            <p:ph idx="1"/>
          </p:nvPr>
        </p:nvSpPr>
        <p:spPr>
          <a:xfrm>
            <a:off x="1295399" y="1981201"/>
            <a:ext cx="9601199" cy="3809999"/>
          </a:xfrm>
        </p:spPr>
        <p:txBody>
          <a:bodyPr>
            <a:no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分別顯示有（圖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）和沒有（圖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）行駛時間和參與者信息，誤差分佈的頻率直方圖（左圖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）和相關性（右圖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）在實際狀態（目標，水平軸）和估計狀態之間，即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ANN</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的輸出（垂直軸）。圖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只使用了</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行為數據訓練模型</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使用了</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所有數據集訓練模型</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因此，圖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展示了訓練，驗證和測試數據集的最佳性能，圖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展示了最差的性能。將線性回歸應用於模型的輸出，以將其與基本事實相關聯。使用理想模型，所有數據點都將位於相關圖的對角線上。</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顯示，對於這三個數據集的每一個，模擬值都與期望值良好相關。</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R</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值實際上非常接近統一性（對於訓練，驗證和測試數據集，</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R</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值分別為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0.93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0.91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0.91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）。此外，回歸線的斜率非常接近於統一（對於訓練，驗證和測試數據集，分別為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0.87</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0.88</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0.88</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），截距接近於零（對於所有三個數據集，均為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0.17</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）。在每個</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分鐘的時間段內，將誤差作為模型輸出與實際情況之間的差異進行計算。圖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左側的圖顯示了一個在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0.05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處的峰值，這意味著大多數錯誤接近於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。而且，超過</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95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％的實例的錯誤介於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-1.16</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1.16</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之間。在圖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中，輸出和目標之間的相關性仍然很好，但變異性更大（對於訓練，驗證和測試數據集，</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R</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分別為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0.87</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0.74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0.78</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）。與圖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所示結果（行為，經過時間和參與者信息）相比，用於圖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所示結果（行為，生理和汽車）的模型的準確性較差。至於誤差，左側的圖在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-0.02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處顯示一個單個但較寬的峰，這也意味著大多數誤差都接近於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5379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Result — Detection</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内容占位符 7">
            <a:extLst>
              <a:ext uri="{FF2B5EF4-FFF2-40B4-BE49-F238E27FC236}">
                <a16:creationId xmlns:a16="http://schemas.microsoft.com/office/drawing/2014/main" id="{793F8F97-64AD-4335-8704-7D9D3F4D162C}"/>
              </a:ext>
            </a:extLst>
          </p:cNvPr>
          <p:cNvSpPr>
            <a:spLocks noGrp="1"/>
          </p:cNvSpPr>
          <p:nvPr>
            <p:ph idx="1"/>
          </p:nvPr>
        </p:nvSpPr>
        <p:spPr>
          <a:xfrm>
            <a:off x="1295399" y="1981201"/>
            <a:ext cx="9601199" cy="3809999"/>
          </a:xfrm>
        </p:spPr>
        <p:txBody>
          <a:bodyPr>
            <a:noAutofit/>
          </a:bodyPr>
          <a:lstStyle/>
          <a:p>
            <a:r>
              <a:rPr lang="zh-TW" altLang="en-US" sz="1400" dirty="0">
                <a:latin typeface="標楷體" panose="03000509000000000000" pitchFamily="65" charset="-120"/>
                <a:ea typeface="標楷體" panose="03000509000000000000" pitchFamily="65" charset="-120"/>
              </a:rPr>
              <a:t>圖</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對於使用行為數據集，駕駛時間和參與者信息訓練的模型，誤差分佈的頻率直方圖（左圖）和真實狀態與估計狀態之間的相關性（右圖）。</a:t>
            </a:r>
            <a:endParaRPr lang="en-US" altLang="zh-TW" sz="1400" dirty="0">
              <a:latin typeface="標楷體" panose="03000509000000000000" pitchFamily="65" charset="-120"/>
              <a:ea typeface="標楷體" panose="03000509000000000000" pitchFamily="65" charset="-120"/>
            </a:endParaRPr>
          </a:p>
        </p:txBody>
      </p:sp>
      <p:pic>
        <p:nvPicPr>
          <p:cNvPr id="4" name="图片 3">
            <a:extLst>
              <a:ext uri="{FF2B5EF4-FFF2-40B4-BE49-F238E27FC236}">
                <a16:creationId xmlns:a16="http://schemas.microsoft.com/office/drawing/2014/main" id="{E9BD5544-1684-4732-A377-EAABACD36BED}"/>
              </a:ext>
            </a:extLst>
          </p:cNvPr>
          <p:cNvPicPr>
            <a:picLocks noChangeAspect="1"/>
          </p:cNvPicPr>
          <p:nvPr/>
        </p:nvPicPr>
        <p:blipFill>
          <a:blip r:embed="rId3"/>
          <a:stretch>
            <a:fillRect/>
          </a:stretch>
        </p:blipFill>
        <p:spPr>
          <a:xfrm>
            <a:off x="2155936" y="2407920"/>
            <a:ext cx="7880127" cy="3733483"/>
          </a:xfrm>
          <a:prstGeom prst="rect">
            <a:avLst/>
          </a:prstGeom>
        </p:spPr>
      </p:pic>
    </p:spTree>
    <p:extLst>
      <p:ext uri="{BB962C8B-B14F-4D97-AF65-F5344CB8AC3E}">
        <p14:creationId xmlns:p14="http://schemas.microsoft.com/office/powerpoint/2010/main" val="370795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Result — Detection</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内容占位符 7">
            <a:extLst>
              <a:ext uri="{FF2B5EF4-FFF2-40B4-BE49-F238E27FC236}">
                <a16:creationId xmlns:a16="http://schemas.microsoft.com/office/drawing/2014/main" id="{793F8F97-64AD-4335-8704-7D9D3F4D162C}"/>
              </a:ext>
            </a:extLst>
          </p:cNvPr>
          <p:cNvSpPr>
            <a:spLocks noGrp="1"/>
          </p:cNvSpPr>
          <p:nvPr>
            <p:ph idx="1"/>
          </p:nvPr>
        </p:nvSpPr>
        <p:spPr>
          <a:xfrm>
            <a:off x="1295399" y="1981201"/>
            <a:ext cx="9601199" cy="3809999"/>
          </a:xfrm>
        </p:spPr>
        <p:txBody>
          <a:bodyPr>
            <a:noAutofit/>
          </a:bodyPr>
          <a:lstStyle/>
          <a:p>
            <a:r>
              <a:rPr lang="zh-TW" altLang="en-US" sz="1400" dirty="0">
                <a:latin typeface="標楷體" panose="03000509000000000000" pitchFamily="65" charset="-120"/>
                <a:ea typeface="標楷體" panose="03000509000000000000" pitchFamily="65" charset="-120"/>
              </a:rPr>
              <a:t>圖</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對於使用行為，汽車和生理數據集訓練的模型，誤差分佈的頻率直方圖（左圖）和真實狀態與估計狀態之間的相關性（右圖）。</a:t>
            </a:r>
            <a:endParaRPr lang="en-US" altLang="zh-TW" sz="1400" dirty="0">
              <a:latin typeface="標楷體" panose="03000509000000000000" pitchFamily="65" charset="-120"/>
              <a:ea typeface="標楷體" panose="03000509000000000000" pitchFamily="65" charset="-120"/>
            </a:endParaRPr>
          </a:p>
        </p:txBody>
      </p:sp>
      <p:pic>
        <p:nvPicPr>
          <p:cNvPr id="3" name="图片 2">
            <a:extLst>
              <a:ext uri="{FF2B5EF4-FFF2-40B4-BE49-F238E27FC236}">
                <a16:creationId xmlns:a16="http://schemas.microsoft.com/office/drawing/2014/main" id="{FFF53992-57CC-4722-AF22-A69400468989}"/>
              </a:ext>
            </a:extLst>
          </p:cNvPr>
          <p:cNvPicPr>
            <a:picLocks noChangeAspect="1"/>
          </p:cNvPicPr>
          <p:nvPr/>
        </p:nvPicPr>
        <p:blipFill>
          <a:blip r:embed="rId3"/>
          <a:stretch>
            <a:fillRect/>
          </a:stretch>
        </p:blipFill>
        <p:spPr>
          <a:xfrm>
            <a:off x="2159316" y="2399037"/>
            <a:ext cx="7873367" cy="3727126"/>
          </a:xfrm>
          <a:prstGeom prst="rect">
            <a:avLst/>
          </a:prstGeom>
        </p:spPr>
      </p:pic>
    </p:spTree>
    <p:extLst>
      <p:ext uri="{BB962C8B-B14F-4D97-AF65-F5344CB8AC3E}">
        <p14:creationId xmlns:p14="http://schemas.microsoft.com/office/powerpoint/2010/main" val="40949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Result — Prediction</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内容占位符 7">
            <a:extLst>
              <a:ext uri="{FF2B5EF4-FFF2-40B4-BE49-F238E27FC236}">
                <a16:creationId xmlns:a16="http://schemas.microsoft.com/office/drawing/2014/main" id="{793F8F97-64AD-4335-8704-7D9D3F4D162C}"/>
              </a:ext>
            </a:extLst>
          </p:cNvPr>
          <p:cNvSpPr>
            <a:spLocks noGrp="1"/>
          </p:cNvSpPr>
          <p:nvPr>
            <p:ph idx="1"/>
          </p:nvPr>
        </p:nvSpPr>
        <p:spPr>
          <a:xfrm>
            <a:off x="1295399" y="1981201"/>
            <a:ext cx="9601199" cy="3809999"/>
          </a:xfrm>
        </p:spPr>
        <p:txBody>
          <a:bodyPr>
            <a:no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在預測睡意方面最差的模型性能是僅汽車數據集（</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60.09±6.19</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分鐘）。通過添加參與者信息（</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50.21±8.84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分鐘）或駕駛時間（</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31.14±10.72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分鐘），可以提高性能。 當開車時間和參與者信息都包含在汽車數據集中時，模型將變得非常準確（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4.67±1.33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分鐘）。對於每個信息源（所有，行為，汽車和生理數據集），當行駛時間和參與者信息都包含在數據集中時，該模型比單獨使用行駛時間或參與者信息或不包含其他信息時更為準確。</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分別表示誤差分佈的頻率直方圖（左圖）以及睡意出現的實時時間（目標，水平軸）和估計時間（垂直軸）之間的相關性（圖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並且沒有（圖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）行車時間和參與者信息，模型是通過圖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中的行為數據以及圖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中的所有數據集進行訓練的，因此，圖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所示為最佳性能，圖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所示為最差性能。 在圖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上，右圖顯示了目標與輸出之間的關係非常精確，數據接近對角線（非常高的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R</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，對於訓練，驗證和測試數據集而言，</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R</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優於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0.98</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，斜率大於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0.99</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在圖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的左側，主峰位於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，這意味著模型的誤差低於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9940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en-US" altLang="zh-CN" dirty="0">
                <a:latin typeface="Times New Roman" panose="02020603050405020304" pitchFamily="18" charset="0"/>
                <a:cs typeface="Times New Roman" panose="02020603050405020304" pitchFamily="18" charset="0"/>
                <a:sym typeface="Arial" panose="020B0604020202020204" pitchFamily="34" charset="0"/>
              </a:rPr>
              <a:t>Abstract</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pPr>
              <a:spcBef>
                <a:spcPts val="1200"/>
              </a:spcBef>
            </a:pPr>
            <a:r>
              <a:rPr lang="zh-TW" altLang="en-US" sz="1600" dirty="0">
                <a:latin typeface="標楷體" panose="03000509000000000000" pitchFamily="65" charset="-120"/>
                <a:ea typeface="標楷體" panose="03000509000000000000" pitchFamily="65" charset="-120"/>
                <a:sym typeface="Arial" panose="020B0604020202020204" pitchFamily="34" charset="0"/>
              </a:rPr>
              <a:t>這項研究旨在確定用於檢測睡意的標准信息源是否也可以用於預測駕駛員何時達到</a:t>
            </a:r>
            <a:r>
              <a:rPr lang="zh-CN" altLang="en-US" sz="1600" dirty="0">
                <a:latin typeface="標楷體" panose="03000509000000000000" pitchFamily="65" charset="-120"/>
                <a:ea typeface="標楷體" panose="03000509000000000000" pitchFamily="65" charset="-120"/>
                <a:sym typeface="Arial" panose="020B0604020202020204" pitchFamily="34" charset="0"/>
              </a:rPr>
              <a:t>預定</a:t>
            </a:r>
            <a:r>
              <a:rPr lang="zh-TW" altLang="en-US" sz="1600" dirty="0">
                <a:latin typeface="標楷體" panose="03000509000000000000" pitchFamily="65" charset="-120"/>
                <a:ea typeface="標楷體" panose="03000509000000000000" pitchFamily="65" charset="-120"/>
                <a:sym typeface="Arial" panose="020B0604020202020204" pitchFamily="34" charset="0"/>
              </a:rPr>
              <a:t>的睡意水平。添加如行車時間和參與者信息</a:t>
            </a:r>
            <a:r>
              <a:rPr lang="zh-CN" altLang="en-US" sz="1600" dirty="0">
                <a:latin typeface="標楷體" panose="03000509000000000000" pitchFamily="65" charset="-120"/>
                <a:ea typeface="標楷體" panose="03000509000000000000" pitchFamily="65" charset="-120"/>
                <a:sym typeface="Arial" panose="020B0604020202020204" pitchFamily="34" charset="0"/>
              </a:rPr>
              <a:t>等</a:t>
            </a:r>
            <a:r>
              <a:rPr lang="zh-TW" altLang="en-US" sz="1600" dirty="0">
                <a:latin typeface="標楷體" panose="03000509000000000000" pitchFamily="65" charset="-120"/>
                <a:ea typeface="標楷體" panose="03000509000000000000" pitchFamily="65" charset="-120"/>
                <a:sym typeface="Arial" panose="020B0604020202020204" pitchFamily="34" charset="0"/>
              </a:rPr>
              <a:t>數據</a:t>
            </a:r>
            <a:r>
              <a:rPr lang="zh-CN" altLang="en-US" sz="1600" dirty="0">
                <a:latin typeface="標楷體" panose="03000509000000000000" pitchFamily="65" charset="-120"/>
                <a:ea typeface="標楷體" panose="03000509000000000000" pitchFamily="65" charset="-120"/>
                <a:sym typeface="Arial" panose="020B0604020202020204" pitchFamily="34" charset="0"/>
              </a:rPr>
              <a:t>來判斷</a:t>
            </a:r>
            <a:r>
              <a:rPr lang="zh-TW" altLang="en-US" sz="1600" dirty="0">
                <a:latin typeface="標楷體" panose="03000509000000000000" pitchFamily="65" charset="-120"/>
                <a:ea typeface="標楷體" panose="03000509000000000000" pitchFamily="65" charset="-120"/>
                <a:sym typeface="Arial" panose="020B0604020202020204" pitchFamily="34" charset="0"/>
              </a:rPr>
              <a:t>睡意檢測和預測的準確性。</a:t>
            </a:r>
            <a:endParaRPr lang="en-US" altLang="zh-TW" sz="1600" dirty="0">
              <a:latin typeface="標楷體" panose="03000509000000000000" pitchFamily="65" charset="-120"/>
              <a:ea typeface="標楷體" panose="03000509000000000000" pitchFamily="65" charset="-120"/>
              <a:sym typeface="Arial" panose="020B0604020202020204" pitchFamily="34" charset="0"/>
            </a:endParaRPr>
          </a:p>
          <a:p>
            <a:pPr>
              <a:spcBef>
                <a:spcPts val="1200"/>
              </a:spcBef>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21</a:t>
            </a:r>
            <a:r>
              <a:rPr lang="zh-TW" altLang="en-US" sz="1600" dirty="0">
                <a:latin typeface="標楷體" panose="03000509000000000000" pitchFamily="65" charset="-120"/>
                <a:ea typeface="標楷體" panose="03000509000000000000" pitchFamily="65" charset="-120"/>
                <a:sym typeface="Arial" panose="020B0604020202020204" pitchFamily="34" charset="0"/>
              </a:rPr>
              <a:t>位參與者在經過優化的可引起睡意的條件下駕駛汽車模擬器</a:t>
            </a:r>
            <a:r>
              <a:rPr lang="en-US" altLang="zh-TW" sz="1600" dirty="0">
                <a:latin typeface="標楷體" panose="03000509000000000000" pitchFamily="65" charset="-120"/>
                <a:ea typeface="標楷體" panose="03000509000000000000" pitchFamily="65" charset="-120"/>
                <a:sym typeface="Arial" panose="020B0604020202020204" pitchFamily="34" charset="0"/>
              </a:rPr>
              <a:t>110</a:t>
            </a:r>
            <a:r>
              <a:rPr lang="zh-TW" altLang="en-US" sz="1600" dirty="0">
                <a:latin typeface="標楷體" panose="03000509000000000000" pitchFamily="65" charset="-120"/>
                <a:ea typeface="標楷體" panose="03000509000000000000" pitchFamily="65" charset="-120"/>
                <a:sym typeface="Arial" panose="020B0604020202020204" pitchFamily="34" charset="0"/>
              </a:rPr>
              <a:t>分鐘。測量參與者</a:t>
            </a:r>
            <a:r>
              <a:rPr lang="zh-CN" altLang="en-US" sz="1600" dirty="0">
                <a:latin typeface="標楷體" panose="03000509000000000000" pitchFamily="65" charset="-120"/>
                <a:ea typeface="標楷體" panose="03000509000000000000" pitchFamily="65" charset="-120"/>
                <a:sym typeface="Arial" panose="020B0604020202020204" pitchFamily="34" charset="0"/>
              </a:rPr>
              <a:t>的</a:t>
            </a:r>
            <a:r>
              <a:rPr lang="zh-TW" altLang="en-US" sz="1600" dirty="0">
                <a:latin typeface="標楷體" panose="03000509000000000000" pitchFamily="65" charset="-120"/>
                <a:ea typeface="標楷體" panose="03000509000000000000" pitchFamily="65" charset="-120"/>
                <a:sym typeface="Arial" panose="020B0604020202020204" pitchFamily="34" charset="0"/>
              </a:rPr>
              <a:t>生理和行為指標，如心率，呼吸</a:t>
            </a:r>
            <a:r>
              <a:rPr lang="zh-CN" altLang="en-US" sz="1600" dirty="0">
                <a:latin typeface="標楷體" panose="03000509000000000000" pitchFamily="65" charset="-120"/>
                <a:ea typeface="標楷體" panose="03000509000000000000" pitchFamily="65" charset="-120"/>
                <a:sym typeface="Arial" panose="020B0604020202020204" pitchFamily="34" charset="0"/>
              </a:rPr>
              <a:t>頻率</a:t>
            </a:r>
            <a:r>
              <a:rPr lang="zh-TW" altLang="en-US" sz="1600" dirty="0">
                <a:latin typeface="標楷體" panose="03000509000000000000" pitchFamily="65" charset="-120"/>
                <a:ea typeface="標楷體" panose="03000509000000000000" pitchFamily="65" charset="-120"/>
                <a:sym typeface="Arial" panose="020B0604020202020204" pitchFamily="34" charset="0"/>
              </a:rPr>
              <a:t>，頭和眼瞼的運動（眨眼時間，頻率和</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PERCLOS</a:t>
            </a:r>
            <a:r>
              <a:rPr lang="zh-TW" altLang="en-US" sz="1600" dirty="0">
                <a:latin typeface="標楷體" panose="03000509000000000000" pitchFamily="65" charset="-120"/>
                <a:ea typeface="標楷體" panose="03000509000000000000" pitchFamily="65" charset="-120"/>
                <a:sym typeface="Arial" panose="020B0604020202020204" pitchFamily="34" charset="0"/>
              </a:rPr>
              <a:t>），並記錄駕駛行為，如橫穿車道的時間，速度，方向盤角度，在車道上的位置。根據駕駛員的真實狀態測試</a:t>
            </a:r>
            <a:r>
              <a:rPr lang="zh-CN" altLang="en-US" sz="1600" dirty="0">
                <a:latin typeface="標楷體" panose="03000509000000000000" pitchFamily="65" charset="-120"/>
                <a:ea typeface="標楷體" panose="03000509000000000000" pitchFamily="65" charset="-120"/>
                <a:sym typeface="Arial" panose="020B0604020202020204" pitchFamily="34" charset="0"/>
              </a:rPr>
              <a:t>以上</a:t>
            </a:r>
            <a:r>
              <a:rPr lang="zh-TW" altLang="en-US" sz="1600" dirty="0">
                <a:latin typeface="標楷體" panose="03000509000000000000" pitchFamily="65" charset="-120"/>
                <a:ea typeface="標楷體" panose="03000509000000000000" pitchFamily="65" charset="-120"/>
                <a:sym typeface="Arial" panose="020B0604020202020204" pitchFamily="34" charset="0"/>
              </a:rPr>
              <a:t>信息的不同組合，真實情況是通過訓練有素的觀察者從視頻</a:t>
            </a:r>
            <a:r>
              <a:rPr lang="zh-CN" altLang="en-US" sz="1600" dirty="0">
                <a:latin typeface="標楷體" panose="03000509000000000000" pitchFamily="65" charset="-120"/>
                <a:ea typeface="標楷體" panose="03000509000000000000" pitchFamily="65" charset="-120"/>
                <a:sym typeface="Arial" panose="020B0604020202020204" pitchFamily="34" charset="0"/>
              </a:rPr>
              <a:t>中</a:t>
            </a:r>
            <a:r>
              <a:rPr lang="zh-TW" altLang="en-US" sz="1600" dirty="0">
                <a:latin typeface="標楷體" panose="03000509000000000000" pitchFamily="65" charset="-120"/>
                <a:ea typeface="標楷體" panose="03000509000000000000" pitchFamily="65" charset="-120"/>
                <a:sym typeface="Arial" panose="020B0604020202020204" pitchFamily="34" charset="0"/>
              </a:rPr>
              <a:t>記錄的。</a:t>
            </a:r>
            <a:endParaRPr lang="en-US" altLang="zh-TW" sz="1600" dirty="0">
              <a:latin typeface="標楷體" panose="03000509000000000000" pitchFamily="65" charset="-120"/>
              <a:ea typeface="標楷體" panose="03000509000000000000" pitchFamily="65" charset="-120"/>
              <a:sym typeface="Arial" panose="020B0604020202020204" pitchFamily="34" charset="0"/>
            </a:endParaRPr>
          </a:p>
          <a:p>
            <a:pPr>
              <a:spcBef>
                <a:spcPts val="1200"/>
              </a:spcBef>
            </a:pPr>
            <a:r>
              <a:rPr lang="zh-TW" altLang="en-US" sz="1600" dirty="0">
                <a:latin typeface="標楷體" panose="03000509000000000000" pitchFamily="65" charset="-120"/>
                <a:ea typeface="標楷體" panose="03000509000000000000" pitchFamily="65" charset="-120"/>
                <a:sym typeface="Arial" panose="020B0604020202020204" pitchFamily="34" charset="0"/>
              </a:rPr>
              <a:t>開發兩種人工神經網絡的模型，一種用於檢測每分鐘的睡意程度，另一種用於預測每分鐘達到特定睡意水平所需的時間。通過行為指標和其他信息，可以在檢測和預測方面獲得最佳</a:t>
            </a:r>
            <a:r>
              <a:rPr lang="zh-CN" altLang="en-US" sz="1600" dirty="0">
                <a:latin typeface="標楷體" panose="03000509000000000000" pitchFamily="65" charset="-120"/>
                <a:ea typeface="標楷體" panose="03000509000000000000" pitchFamily="65" charset="-120"/>
                <a:sym typeface="Arial" panose="020B0604020202020204" pitchFamily="34" charset="0"/>
              </a:rPr>
              <a:t>實驗</a:t>
            </a:r>
            <a:r>
              <a:rPr lang="zh-TW" altLang="en-US" sz="1600" dirty="0">
                <a:latin typeface="標楷體" panose="03000509000000000000" pitchFamily="65" charset="-120"/>
                <a:ea typeface="標楷體" panose="03000509000000000000" pitchFamily="65" charset="-120"/>
                <a:sym typeface="Arial" panose="020B0604020202020204" pitchFamily="34" charset="0"/>
              </a:rPr>
              <a:t>性能。該模型以</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0.22</a:t>
            </a:r>
            <a:r>
              <a:rPr lang="zh-TW" altLang="en-US" sz="1600" dirty="0">
                <a:latin typeface="標楷體" panose="03000509000000000000" pitchFamily="65" charset="-120"/>
                <a:ea typeface="標楷體" panose="03000509000000000000" pitchFamily="65" charset="-120"/>
                <a:sym typeface="Arial" panose="020B0604020202020204" pitchFamily="34" charset="0"/>
              </a:rPr>
              <a:t>的</a:t>
            </a:r>
            <a:r>
              <a:rPr lang="zh-CN" altLang="en-US" sz="1600" dirty="0">
                <a:latin typeface="標楷體" panose="03000509000000000000" pitchFamily="65" charset="-120"/>
                <a:ea typeface="標楷體" panose="03000509000000000000" pitchFamily="65" charset="-120"/>
                <a:sym typeface="Arial" panose="020B0604020202020204" pitchFamily="34" charset="0"/>
              </a:rPr>
              <a:t>平均方差</a:t>
            </a:r>
            <a:r>
              <a:rPr lang="zh-TW" altLang="en-US" sz="1600" dirty="0">
                <a:latin typeface="標楷體" panose="03000509000000000000" pitchFamily="65" charset="-120"/>
                <a:ea typeface="標楷體" panose="03000509000000000000" pitchFamily="65" charset="-120"/>
                <a:sym typeface="Arial" panose="020B0604020202020204" pitchFamily="34" charset="0"/>
              </a:rPr>
              <a:t>檢測睡意程度，</a:t>
            </a:r>
            <a:r>
              <a:rPr lang="zh-CN" altLang="en-US" sz="1600" dirty="0">
                <a:latin typeface="標楷體" panose="03000509000000000000" pitchFamily="65" charset="-120"/>
                <a:ea typeface="標楷體" panose="03000509000000000000" pitchFamily="65" charset="-120"/>
                <a:sym typeface="Arial" panose="020B0604020202020204" pitchFamily="34" charset="0"/>
              </a:rPr>
              <a:t>以</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4.18</a:t>
            </a:r>
            <a:r>
              <a:rPr lang="zh-CN" altLang="en-US" sz="1600" dirty="0">
                <a:latin typeface="標楷體" panose="03000509000000000000" pitchFamily="65" charset="-120"/>
                <a:ea typeface="標楷體" panose="03000509000000000000" pitchFamily="65" charset="-120"/>
                <a:sym typeface="Arial" panose="020B0604020202020204" pitchFamily="34" charset="0"/>
              </a:rPr>
              <a:t>分鐘的平均方差預測何時達到預定的睡意水平</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endParaRPr lang="en-US" altLang="zh-TW" sz="1600" dirty="0">
              <a:latin typeface="標楷體" panose="03000509000000000000" pitchFamily="65" charset="-120"/>
              <a:ea typeface="標楷體" panose="03000509000000000000" pitchFamily="65" charset="-120"/>
              <a:sym typeface="Arial" panose="020B0604020202020204" pitchFamily="34" charset="0"/>
            </a:endParaRPr>
          </a:p>
          <a:p>
            <a:pPr>
              <a:spcBef>
                <a:spcPts val="1200"/>
              </a:spcBef>
            </a:pPr>
            <a:r>
              <a:rPr lang="zh-TW" altLang="en-US" sz="1600" dirty="0">
                <a:latin typeface="標楷體" panose="03000509000000000000" pitchFamily="65" charset="-120"/>
                <a:ea typeface="標楷體" panose="03000509000000000000" pitchFamily="65" charset="-120"/>
                <a:sym typeface="Arial" panose="020B0604020202020204" pitchFamily="34" charset="0"/>
              </a:rPr>
              <a:t>研究表明，</a:t>
            </a:r>
            <a:r>
              <a:rPr lang="zh-CN" altLang="en-US" sz="1600" dirty="0">
                <a:latin typeface="標楷體" panose="03000509000000000000" pitchFamily="65" charset="-120"/>
                <a:ea typeface="標楷體" panose="03000509000000000000" pitchFamily="65" charset="-120"/>
                <a:sym typeface="Arial" panose="020B0604020202020204" pitchFamily="34" charset="0"/>
              </a:rPr>
              <a:t>在受控和非常單調的駕駛環境中會</a:t>
            </a:r>
            <a:r>
              <a:rPr lang="zh-TW" altLang="en-US" sz="1600" dirty="0">
                <a:latin typeface="標楷體" panose="03000509000000000000" pitchFamily="65" charset="-120"/>
                <a:ea typeface="標楷體" panose="03000509000000000000" pitchFamily="65" charset="-120"/>
                <a:sym typeface="Arial" panose="020B0604020202020204" pitchFamily="34" charset="0"/>
              </a:rPr>
              <a:t>導致</a:t>
            </a:r>
            <a:r>
              <a:rPr lang="zh-CN" altLang="en-US" sz="1600" dirty="0">
                <a:latin typeface="標楷體" panose="03000509000000000000" pitchFamily="65" charset="-120"/>
                <a:ea typeface="標楷體" panose="03000509000000000000" pitchFamily="65" charset="-120"/>
                <a:sym typeface="Arial" panose="020B0604020202020204" pitchFamily="34" charset="0"/>
              </a:rPr>
              <a:t>駕駛員疲倦</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r>
              <a:rPr lang="zh-CN" altLang="en-US" sz="1600" dirty="0">
                <a:latin typeface="標楷體" panose="03000509000000000000" pitchFamily="65" charset="-120"/>
                <a:ea typeface="標楷體" panose="03000509000000000000" pitchFamily="65" charset="-120"/>
                <a:sym typeface="Arial" panose="020B0604020202020204" pitchFamily="34" charset="0"/>
              </a:rPr>
              <a:t>並且</a:t>
            </a:r>
            <a:r>
              <a:rPr lang="zh-TW" altLang="en-US" sz="1600" dirty="0">
                <a:latin typeface="標楷體" panose="03000509000000000000" pitchFamily="65" charset="-120"/>
                <a:ea typeface="標楷體" panose="03000509000000000000" pitchFamily="65" charset="-120"/>
                <a:sym typeface="Arial" panose="020B0604020202020204" pitchFamily="34" charset="0"/>
              </a:rPr>
              <a:t>可以預測駕駛員</a:t>
            </a:r>
            <a:r>
              <a:rPr lang="zh-CN" altLang="en-US" sz="1600" dirty="0">
                <a:latin typeface="標楷體" panose="03000509000000000000" pitchFamily="65" charset="-120"/>
                <a:ea typeface="標楷體" panose="03000509000000000000" pitchFamily="65" charset="-120"/>
                <a:sym typeface="Arial" panose="020B0604020202020204" pitchFamily="34" charset="0"/>
              </a:rPr>
              <a:t>疲倦</a:t>
            </a:r>
            <a:r>
              <a:rPr lang="zh-TW" altLang="en-US" sz="1600" dirty="0">
                <a:latin typeface="標楷體" panose="03000509000000000000" pitchFamily="65" charset="-120"/>
                <a:ea typeface="標楷體" panose="03000509000000000000" pitchFamily="65" charset="-120"/>
                <a:sym typeface="Arial" panose="020B0604020202020204" pitchFamily="34" charset="0"/>
              </a:rPr>
              <a:t>的動態。</a:t>
            </a:r>
            <a:endParaRPr lang="zh-CN" altLang="en-US" sz="1600" dirty="0">
              <a:latin typeface="標楷體" panose="03000509000000000000" pitchFamily="65" charset="-120"/>
              <a:ea typeface="標楷體" panose="03000509000000000000" pitchFamily="65" charset="-120"/>
              <a:sym typeface="Arial" panose="020B0604020202020204" pitchFamily="34" charset="0"/>
            </a:endParaRPr>
          </a:p>
          <a:p>
            <a:pPr rtl="0"/>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Result — Prediction</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内容占位符 7">
            <a:extLst>
              <a:ext uri="{FF2B5EF4-FFF2-40B4-BE49-F238E27FC236}">
                <a16:creationId xmlns:a16="http://schemas.microsoft.com/office/drawing/2014/main" id="{793F8F97-64AD-4335-8704-7D9D3F4D162C}"/>
              </a:ext>
            </a:extLst>
          </p:cNvPr>
          <p:cNvSpPr>
            <a:spLocks noGrp="1"/>
          </p:cNvSpPr>
          <p:nvPr>
            <p:ph idx="1"/>
          </p:nvPr>
        </p:nvSpPr>
        <p:spPr>
          <a:xfrm>
            <a:off x="1295399" y="1981201"/>
            <a:ext cx="9601199" cy="3809999"/>
          </a:xfrm>
        </p:spPr>
        <p:txBody>
          <a:bodyPr>
            <a:no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對於使用行為數據集，駕駛時間和參與者信息進行訓練的模型，錯誤時間的頻率直方圖（左圖）和實際時間與估計時間之間的相關性（右圖）。</a:t>
            </a:r>
            <a:endParaRPr lang="en-US" altLang="zh-TW" sz="1600" dirty="0">
              <a:latin typeface="標楷體" panose="03000509000000000000" pitchFamily="65" charset="-120"/>
              <a:ea typeface="標楷體" panose="03000509000000000000" pitchFamily="65" charset="-120"/>
            </a:endParaRPr>
          </a:p>
        </p:txBody>
      </p:sp>
      <p:pic>
        <p:nvPicPr>
          <p:cNvPr id="3" name="图片 2">
            <a:extLst>
              <a:ext uri="{FF2B5EF4-FFF2-40B4-BE49-F238E27FC236}">
                <a16:creationId xmlns:a16="http://schemas.microsoft.com/office/drawing/2014/main" id="{696EB82D-A150-43BD-94DE-7B0B173C6169}"/>
              </a:ext>
            </a:extLst>
          </p:cNvPr>
          <p:cNvPicPr>
            <a:picLocks noChangeAspect="1"/>
          </p:cNvPicPr>
          <p:nvPr/>
        </p:nvPicPr>
        <p:blipFill>
          <a:blip r:embed="rId3"/>
          <a:stretch>
            <a:fillRect/>
          </a:stretch>
        </p:blipFill>
        <p:spPr>
          <a:xfrm>
            <a:off x="2119261" y="2446020"/>
            <a:ext cx="7953473" cy="3703003"/>
          </a:xfrm>
          <a:prstGeom prst="rect">
            <a:avLst/>
          </a:prstGeom>
        </p:spPr>
      </p:pic>
    </p:spTree>
    <p:extLst>
      <p:ext uri="{BB962C8B-B14F-4D97-AF65-F5344CB8AC3E}">
        <p14:creationId xmlns:p14="http://schemas.microsoft.com/office/powerpoint/2010/main" val="281635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Result — Prediction</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内容占位符 7">
            <a:extLst>
              <a:ext uri="{FF2B5EF4-FFF2-40B4-BE49-F238E27FC236}">
                <a16:creationId xmlns:a16="http://schemas.microsoft.com/office/drawing/2014/main" id="{793F8F97-64AD-4335-8704-7D9D3F4D162C}"/>
              </a:ext>
            </a:extLst>
          </p:cNvPr>
          <p:cNvSpPr>
            <a:spLocks noGrp="1"/>
          </p:cNvSpPr>
          <p:nvPr>
            <p:ph idx="1"/>
          </p:nvPr>
        </p:nvSpPr>
        <p:spPr>
          <a:xfrm>
            <a:off x="1295399" y="1981201"/>
            <a:ext cx="9601199" cy="3809999"/>
          </a:xfrm>
        </p:spPr>
        <p:txBody>
          <a:bodyPr>
            <a:no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對於使用行為，汽車和生理數據集訓練的模型，實際時間和估計時間之間的誤差分佈頻率直方圖（左圖）和相關性（右圖）。</a:t>
            </a:r>
            <a:endParaRPr lang="en-US" altLang="zh-TW" sz="1600" dirty="0">
              <a:latin typeface="標楷體" panose="03000509000000000000" pitchFamily="65" charset="-120"/>
              <a:ea typeface="標楷體" panose="03000509000000000000" pitchFamily="65" charset="-120"/>
            </a:endParaRPr>
          </a:p>
        </p:txBody>
      </p:sp>
      <p:pic>
        <p:nvPicPr>
          <p:cNvPr id="4" name="图片 3">
            <a:extLst>
              <a:ext uri="{FF2B5EF4-FFF2-40B4-BE49-F238E27FC236}">
                <a16:creationId xmlns:a16="http://schemas.microsoft.com/office/drawing/2014/main" id="{BC55EF5B-751E-494C-BD65-7A9FA9268CCF}"/>
              </a:ext>
            </a:extLst>
          </p:cNvPr>
          <p:cNvPicPr>
            <a:picLocks noChangeAspect="1"/>
          </p:cNvPicPr>
          <p:nvPr/>
        </p:nvPicPr>
        <p:blipFill>
          <a:blip r:embed="rId3"/>
          <a:stretch>
            <a:fillRect/>
          </a:stretch>
        </p:blipFill>
        <p:spPr>
          <a:xfrm>
            <a:off x="2151577" y="2453640"/>
            <a:ext cx="7888845" cy="3710623"/>
          </a:xfrm>
          <a:prstGeom prst="rect">
            <a:avLst/>
          </a:prstGeom>
        </p:spPr>
      </p:pic>
    </p:spTree>
    <p:extLst>
      <p:ext uri="{BB962C8B-B14F-4D97-AF65-F5344CB8AC3E}">
        <p14:creationId xmlns:p14="http://schemas.microsoft.com/office/powerpoint/2010/main" val="307048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Discussion</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内容占位符 7">
            <a:extLst>
              <a:ext uri="{FF2B5EF4-FFF2-40B4-BE49-F238E27FC236}">
                <a16:creationId xmlns:a16="http://schemas.microsoft.com/office/drawing/2014/main" id="{793F8F97-64AD-4335-8704-7D9D3F4D162C}"/>
              </a:ext>
            </a:extLst>
          </p:cNvPr>
          <p:cNvSpPr>
            <a:spLocks noGrp="1"/>
          </p:cNvSpPr>
          <p:nvPr>
            <p:ph idx="1"/>
          </p:nvPr>
        </p:nvSpPr>
        <p:spPr>
          <a:xfrm>
            <a:off x="1295399" y="1981201"/>
            <a:ext cx="9601199" cy="3809999"/>
          </a:xfrm>
        </p:spPr>
        <p:txBody>
          <a:bodyPr>
            <a:no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檢測駕駛員操作狀態的損害是一個主要的安全問題，許多研究都對此進行了探討。 儘管最近的汽車模型在某種程度上提供了這種檢測能力，但很明顯，最近的技術發展不足以滿足現代汽車安全性的挑戰。預測駕駛員損害的程度以及何時發生，仍然是重要的研究目標，需要對來自不同來源的異構信息進行更複雜的處理。這項研究的目的是評估是否可以通過使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ANN</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模型（一種用於檢測睡意，另一種用於預測睡意）來預測特定睡意狀態的發生時間。</a:t>
            </a:r>
            <a:endParaRPr lang="en-US" altLang="zh-TW"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330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Conclusion</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8" name="内容占位符 7">
            <a:extLst>
              <a:ext uri="{FF2B5EF4-FFF2-40B4-BE49-F238E27FC236}">
                <a16:creationId xmlns:a16="http://schemas.microsoft.com/office/drawing/2014/main" id="{793F8F97-64AD-4335-8704-7D9D3F4D162C}"/>
              </a:ext>
            </a:extLst>
          </p:cNvPr>
          <p:cNvSpPr>
            <a:spLocks noGrp="1"/>
          </p:cNvSpPr>
          <p:nvPr>
            <p:ph idx="1"/>
          </p:nvPr>
        </p:nvSpPr>
        <p:spPr>
          <a:xfrm>
            <a:off x="1295399" y="1981201"/>
            <a:ext cx="9601199" cy="3809999"/>
          </a:xfrm>
        </p:spPr>
        <p:txBody>
          <a:bodyPr>
            <a:no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在這項研究中，使用了不同的人工神經網絡來檢測睡意程度或預測駕駛員的狀態何時受損。最好的模型（成功檢測或預測的比率最高的模型）使用有關眼瞼閉合，注視和頭部運動以及駕駛時間的信息。預測性能非常有</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前途</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，因為該模型可以在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分鐘內預測駕駛員的狀態是否受損。此外，將睡意建模為一個連續體可以帶來更精確的檢測系統，從而提供更精確的結果，而不僅僅是簡單地檢測駕駛員是否警覺或</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疲倦</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通過使用遞歸神經網絡或動態神經網絡為模型添加時間性，或添加其他功能（如上下文信息（交通，路況，天氣等）），可以實現未來的性能改進。這些因素會影響駕駛員的狀態。但是，由於在真實汽車中很難記錄眼瞼和頭部的運動，因此重點應該放在僅使用駕駛性能，駕駛行為（基於汽車傳感器提供的數據）和生理測量的模型上。最後，為了驗證這些模型，將需要在真實的，路況下（例如一天中的不同時間）記錄的更大且更現實的數據集（更多的對象（例如年齡範圍更廣））。</a:t>
            </a:r>
            <a:endParaRPr lang="en-US" altLang="zh-TW"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0126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en-US" altLang="zh-CN" dirty="0">
                <a:latin typeface="Times New Roman" panose="02020603050405020304" pitchFamily="18" charset="0"/>
                <a:cs typeface="Times New Roman" panose="02020603050405020304" pitchFamily="18" charset="0"/>
                <a:sym typeface="Arial" panose="020B0604020202020204" pitchFamily="34" charset="0"/>
              </a:rPr>
              <a:t>Introduction</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r>
              <a:rPr lang="zh-TW" altLang="en-US" sz="1600" dirty="0">
                <a:latin typeface="標楷體" panose="03000509000000000000" pitchFamily="65" charset="-120"/>
                <a:ea typeface="標楷體" panose="03000509000000000000" pitchFamily="65" charset="-120"/>
                <a:sym typeface="Arial" panose="020B0604020202020204" pitchFamily="34" charset="0"/>
              </a:rPr>
              <a:t>駕駛員</a:t>
            </a:r>
            <a:r>
              <a:rPr lang="zh-CN" altLang="en-US" sz="1600" dirty="0">
                <a:latin typeface="標楷體" panose="03000509000000000000" pitchFamily="65" charset="-120"/>
                <a:ea typeface="標楷體" panose="03000509000000000000" pitchFamily="65" charset="-120"/>
                <a:sym typeface="Arial" panose="020B0604020202020204" pitchFamily="34" charset="0"/>
              </a:rPr>
              <a:t>駕駛汽車時</a:t>
            </a:r>
            <a:r>
              <a:rPr lang="zh-TW" altLang="en-US" sz="1600" dirty="0">
                <a:latin typeface="標楷體" panose="03000509000000000000" pitchFamily="65" charset="-120"/>
                <a:ea typeface="標楷體" panose="03000509000000000000" pitchFamily="65" charset="-120"/>
                <a:sym typeface="Arial" panose="020B0604020202020204" pitchFamily="34" charset="0"/>
              </a:rPr>
              <a:t>的操作狀態涉及一系列複雜的心理</a:t>
            </a:r>
            <a:r>
              <a:rPr lang="zh-CN" altLang="en-US" sz="1600" dirty="0">
                <a:latin typeface="標楷體" panose="03000509000000000000" pitchFamily="65" charset="-120"/>
                <a:ea typeface="標楷體" panose="03000509000000000000" pitchFamily="65" charset="-12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生理和身體參數。在駕駛活動中，有幾個因素可能至關重要：特別是疲勞和單調可能會導致注意力</a:t>
            </a:r>
            <a:r>
              <a:rPr lang="zh-CN" altLang="en-US" sz="1600" dirty="0">
                <a:latin typeface="標楷體" panose="03000509000000000000" pitchFamily="65" charset="-120"/>
                <a:ea typeface="標楷體" panose="03000509000000000000" pitchFamily="65" charset="-120"/>
                <a:sym typeface="Arial" panose="020B0604020202020204" pitchFamily="34" charset="0"/>
              </a:rPr>
              <a:t>喪失</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r>
              <a:rPr lang="zh-CN" altLang="en-US" sz="1600" dirty="0">
                <a:latin typeface="標楷體" panose="03000509000000000000" pitchFamily="65" charset="-120"/>
                <a:ea typeface="標楷體" panose="03000509000000000000" pitchFamily="65" charset="-120"/>
                <a:sym typeface="Arial" panose="020B0604020202020204" pitchFamily="34" charset="0"/>
              </a:rPr>
              <a:t>睡意</a:t>
            </a:r>
            <a:r>
              <a:rPr lang="zh-TW" altLang="en-US" sz="1600" dirty="0">
                <a:latin typeface="標楷體" panose="03000509000000000000" pitchFamily="65" charset="-120"/>
                <a:ea typeface="標楷體" panose="03000509000000000000" pitchFamily="65" charset="-120"/>
                <a:sym typeface="Arial" panose="020B0604020202020204" pitchFamily="34" charset="0"/>
              </a:rPr>
              <a:t>甚至困倦</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Dong</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et al.</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2011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CN" altLang="en-US" sz="1600" dirty="0">
                <a:latin typeface="標楷體" panose="03000509000000000000" pitchFamily="65" charset="-120"/>
                <a:ea typeface="標楷體" panose="03000509000000000000" pitchFamily="65" charset="-120"/>
                <a:sym typeface="Arial" panose="020B0604020202020204" pitchFamily="34" charset="0"/>
              </a:rPr>
              <a:t>睡意</a:t>
            </a:r>
            <a:r>
              <a:rPr lang="zh-TW" altLang="en-US" sz="1600" dirty="0">
                <a:latin typeface="標楷體" panose="03000509000000000000" pitchFamily="65" charset="-120"/>
                <a:ea typeface="標楷體" panose="03000509000000000000" pitchFamily="65" charset="-120"/>
                <a:sym typeface="Arial" panose="020B0604020202020204" pitchFamily="34" charset="0"/>
              </a:rPr>
              <a:t>是</a:t>
            </a:r>
            <a:r>
              <a:rPr lang="zh-CN" altLang="en-US" sz="1600" dirty="0">
                <a:latin typeface="標楷體" panose="03000509000000000000" pitchFamily="65" charset="-120"/>
                <a:ea typeface="標楷體" panose="03000509000000000000" pitchFamily="65" charset="-120"/>
                <a:sym typeface="Arial" panose="020B0604020202020204" pitchFamily="34" charset="0"/>
              </a:rPr>
              <a:t>介於警覺</a:t>
            </a:r>
            <a:r>
              <a:rPr lang="zh-TW" altLang="en-US" sz="1600" dirty="0">
                <a:latin typeface="標楷體" panose="03000509000000000000" pitchFamily="65" charset="-120"/>
                <a:ea typeface="標楷體" panose="03000509000000000000" pitchFamily="65" charset="-120"/>
                <a:sym typeface="Arial" panose="020B0604020202020204" pitchFamily="34" charset="0"/>
              </a:rPr>
              <a:t>和睡眠的中間狀態。在本文中，將</a:t>
            </a:r>
            <a:r>
              <a:rPr lang="zh-CN" altLang="en-US" sz="1600" dirty="0">
                <a:latin typeface="標楷體" panose="03000509000000000000" pitchFamily="65" charset="-120"/>
                <a:ea typeface="標楷體" panose="03000509000000000000" pitchFamily="65" charset="-120"/>
                <a:sym typeface="Arial" panose="020B0604020202020204" pitchFamily="34" charset="0"/>
              </a:rPr>
              <a:t>睡意</a:t>
            </a:r>
            <a:r>
              <a:rPr lang="zh-TW" altLang="en-US" sz="1600" dirty="0">
                <a:latin typeface="標楷體" panose="03000509000000000000" pitchFamily="65" charset="-120"/>
                <a:ea typeface="標楷體" panose="03000509000000000000" pitchFamily="65" charset="-120"/>
                <a:sym typeface="Arial" panose="020B0604020202020204" pitchFamily="34" charset="0"/>
              </a:rPr>
              <a:t>視為一個</a:t>
            </a:r>
            <a:r>
              <a:rPr lang="zh-CN" altLang="en-US" sz="1600" dirty="0">
                <a:latin typeface="標楷體" panose="03000509000000000000" pitchFamily="65" charset="-120"/>
                <a:ea typeface="標楷體" panose="03000509000000000000" pitchFamily="65" charset="-120"/>
                <a:sym typeface="Arial" panose="020B0604020202020204" pitchFamily="34" charset="0"/>
              </a:rPr>
              <a:t>持續狀態</a:t>
            </a:r>
            <a:r>
              <a:rPr lang="zh-TW" altLang="en-US" sz="1600" dirty="0">
                <a:latin typeface="標楷體" panose="03000509000000000000" pitchFamily="65" charset="-120"/>
                <a:ea typeface="標楷體" panose="03000509000000000000" pitchFamily="65" charset="-120"/>
                <a:sym typeface="Arial" panose="020B0604020202020204" pitchFamily="34" charset="0"/>
              </a:rPr>
              <a:t>或標量狀態。不幸的是，睡意不能直接記錄，必須進行估計，文獻中已經提出了幾種估計技術。這些方法可根據信息來源分為不同類別：主觀評估，感覺運動指標，生理特徵以及駕駛行為和表現</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Dong</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et al</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2011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endParaRPr>
          </a:p>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卡羅林斯卡</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睡眠</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量表（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KSS</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一種由</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Lickert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分級的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9</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級量表</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Shahid</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et al.,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2011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年）已成為睡意的主觀自我評估的最常用工具（</a:t>
            </a:r>
            <a:r>
              <a:rPr lang="en-US" altLang="zh-CN" sz="1600" dirty="0" err="1">
                <a:latin typeface="Times New Roman" panose="02020603050405020304" pitchFamily="18" charset="0"/>
                <a:ea typeface="標楷體" panose="03000509000000000000" pitchFamily="65" charset="-120"/>
                <a:cs typeface="Times New Roman" panose="02020603050405020304" pitchFamily="18" charset="0"/>
              </a:rPr>
              <a:t>Alhazmi</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 2013, </a:t>
            </a:r>
            <a:r>
              <a:rPr lang="en-US" altLang="zh-CN" sz="1600" dirty="0" err="1">
                <a:latin typeface="Times New Roman" panose="02020603050405020304" pitchFamily="18" charset="0"/>
                <a:ea typeface="標楷體" panose="03000509000000000000" pitchFamily="65" charset="-120"/>
                <a:cs typeface="Times New Roman" panose="02020603050405020304" pitchFamily="18" charset="0"/>
              </a:rPr>
              <a:t>Daza</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 et al., 2014, Friedrichs and Yang, 2010, </a:t>
            </a:r>
            <a:r>
              <a:rPr lang="en-US" altLang="zh-CN" sz="1600" dirty="0" err="1">
                <a:latin typeface="Times New Roman" panose="02020603050405020304" pitchFamily="18" charset="0"/>
                <a:ea typeface="標楷體" panose="03000509000000000000" pitchFamily="65" charset="-120"/>
                <a:cs typeface="Times New Roman" panose="02020603050405020304" pitchFamily="18" charset="0"/>
              </a:rPr>
              <a:t>Krajewski</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 et al., 2009a, </a:t>
            </a:r>
            <a:r>
              <a:rPr lang="en-US" altLang="zh-CN" sz="1600" dirty="0" err="1">
                <a:latin typeface="Times New Roman" panose="02020603050405020304" pitchFamily="18" charset="0"/>
                <a:ea typeface="標楷體" panose="03000509000000000000" pitchFamily="65" charset="-120"/>
                <a:cs typeface="Times New Roman" panose="02020603050405020304" pitchFamily="18" charset="0"/>
              </a:rPr>
              <a:t>Krajewski</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 et al., 2009b, Lee et al., 2016, Li et al., 2014, Murata and </a:t>
            </a:r>
            <a:r>
              <a:rPr lang="en-US" altLang="zh-CN" sz="1600" dirty="0" err="1">
                <a:latin typeface="Times New Roman" panose="02020603050405020304" pitchFamily="18" charset="0"/>
                <a:ea typeface="標楷體" panose="03000509000000000000" pitchFamily="65" charset="-120"/>
                <a:cs typeface="Times New Roman" panose="02020603050405020304" pitchFamily="18" charset="0"/>
              </a:rPr>
              <a:t>Naitoh</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 2015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）。儘管這種方法經常使用，但卻引起了三個主要問題。</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endParaRPr>
          </a:p>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首先，駕駛員狀態只能每</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分鐘進行一次評估，因為更高的頻率可能會使駕駛員保持清醒狀態。其次，根據</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Friedrichs and Yang</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2010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），當實驗涉及三個多小時的單調駕駛時，由於駕駛員難以判斷其</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警覺</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性，</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KSS</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變得不足</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。主觀評估顯然不構成</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客觀的</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睡意</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測量</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，當任務非常單調時，</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個體對睡意的評分</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與人的生理</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警覺性</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水平有所不同（</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Brown</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1997</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endPar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endParaRPr>
          </a:p>
          <a:p>
            <a:pPr rtl="0"/>
            <a:endParaRPr lang="zh-CN" altLang="en-US" dirty="0">
              <a:latin typeface="標楷體" panose="03000509000000000000" pitchFamily="65" charset="-120"/>
              <a:ea typeface="標楷體" panose="03000509000000000000" pitchFamily="65" charset="-120"/>
              <a:sym typeface="Arial" panose="020B0604020202020204" pitchFamily="34" charset="0"/>
            </a:endParaRPr>
          </a:p>
          <a:p>
            <a:pPr rtl="0"/>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60474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en-US" altLang="zh-CN" dirty="0">
                <a:latin typeface="Times New Roman" panose="02020603050405020304" pitchFamily="18" charset="0"/>
                <a:cs typeface="Times New Roman" panose="02020603050405020304" pitchFamily="18" charset="0"/>
                <a:sym typeface="Arial" panose="020B0604020202020204" pitchFamily="34" charset="0"/>
              </a:rPr>
              <a:t>Introduction</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a:xfrm>
            <a:off x="1295400" y="1981201"/>
            <a:ext cx="9601200" cy="3809999"/>
          </a:xfrm>
        </p:spPr>
        <p:txBody>
          <a:bodyPr rtlCol="0">
            <a:noAutofit/>
          </a:bodyPr>
          <a:lstStyle/>
          <a:p>
            <a:pPr>
              <a:spcBef>
                <a:spcPts val="1200"/>
              </a:spcBef>
            </a:pPr>
            <a:r>
              <a:rPr lang="zh-TW" altLang="en-US" sz="1600" dirty="0">
                <a:latin typeface="標楷體" panose="03000509000000000000" pitchFamily="65" charset="-120"/>
                <a:ea typeface="標楷體" panose="03000509000000000000" pitchFamily="65" charset="-120"/>
                <a:sym typeface="Arial" panose="020B0604020202020204" pitchFamily="34" charset="0"/>
              </a:rPr>
              <a:t>從眼睛和頭部運動中提取的特徵被歸類為感覺運動指標，也是檢測操作狀態的</a:t>
            </a:r>
            <a:r>
              <a:rPr lang="zh-CN" altLang="en-US" sz="1600" dirty="0">
                <a:latin typeface="標楷體" panose="03000509000000000000" pitchFamily="65" charset="-120"/>
                <a:ea typeface="標楷體" panose="03000509000000000000" pitchFamily="65" charset="-120"/>
                <a:sym typeface="Arial" panose="020B0604020202020204" pitchFamily="34" charset="0"/>
              </a:rPr>
              <a:t>有效</a:t>
            </a:r>
            <a:r>
              <a:rPr lang="zh-TW" altLang="en-US" sz="1600" dirty="0">
                <a:latin typeface="標楷體" panose="03000509000000000000" pitchFamily="65" charset="-120"/>
                <a:ea typeface="標楷體" panose="03000509000000000000" pitchFamily="65" charset="-120"/>
                <a:sym typeface="Arial" panose="020B0604020202020204" pitchFamily="34" charset="0"/>
              </a:rPr>
              <a:t>的參數，已被</a:t>
            </a:r>
            <a:r>
              <a:rPr lang="zh-CN" altLang="en-US" sz="1600" dirty="0">
                <a:latin typeface="標楷體" panose="03000509000000000000" pitchFamily="65" charset="-120"/>
                <a:ea typeface="標楷體" panose="03000509000000000000" pitchFamily="65" charset="-120"/>
                <a:sym typeface="Arial" panose="020B0604020202020204" pitchFamily="34" charset="0"/>
              </a:rPr>
              <a:t>納入</a:t>
            </a:r>
            <a:r>
              <a:rPr lang="zh-TW" altLang="en-US" sz="1600" dirty="0">
                <a:latin typeface="標楷體" panose="03000509000000000000" pitchFamily="65" charset="-120"/>
                <a:ea typeface="標楷體" panose="03000509000000000000" pitchFamily="65" charset="-120"/>
                <a:sym typeface="Arial" panose="020B0604020202020204" pitchFamily="34" charset="0"/>
              </a:rPr>
              <a:t>許多研究方法中</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(Chen</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and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Ji,</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2012;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Liu</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al., 2009)</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視頻眼線照相術</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(VOG)</a:t>
            </a:r>
            <a:r>
              <a:rPr lang="zh-TW" altLang="en-US" sz="1600" dirty="0">
                <a:latin typeface="標楷體" panose="03000509000000000000" pitchFamily="65" charset="-120"/>
                <a:ea typeface="標楷體" panose="03000509000000000000" pitchFamily="65" charset="-120"/>
                <a:sym typeface="Arial" panose="020B0604020202020204" pitchFamily="34" charset="0"/>
              </a:rPr>
              <a:t>通常用於研究以下</a:t>
            </a:r>
            <a:r>
              <a:rPr lang="zh-CN" altLang="en-US" sz="1600" dirty="0">
                <a:latin typeface="標楷體" panose="03000509000000000000" pitchFamily="65" charset="-120"/>
                <a:ea typeface="標楷體" panose="03000509000000000000" pitchFamily="65" charset="-120"/>
                <a:sym typeface="Arial" panose="020B0604020202020204" pitchFamily="34" charset="0"/>
              </a:rPr>
              <a:t>特徵</a:t>
            </a:r>
            <a:r>
              <a:rPr lang="en-US" altLang="zh-CN" sz="1600" dirty="0">
                <a:latin typeface="標楷體" panose="03000509000000000000" pitchFamily="65" charset="-120"/>
                <a:ea typeface="標楷體" panose="03000509000000000000" pitchFamily="65" charset="-12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眨眼頻率，眨眼持續時間和</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PERCLOS</a:t>
            </a:r>
            <a:r>
              <a:rPr lang="en-US" altLang="zh-TW" sz="16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眼睛閉眼的百分比</a:t>
            </a:r>
            <a:r>
              <a:rPr lang="en-US" altLang="zh-TW" sz="1600" dirty="0">
                <a:latin typeface="標楷體" panose="03000509000000000000" pitchFamily="65" charset="-120"/>
                <a:ea typeface="標楷體" panose="03000509000000000000" pitchFamily="65" charset="-12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。這些特徵的變化被認為</a:t>
            </a:r>
            <a:r>
              <a:rPr lang="zh-CN" altLang="en-US" sz="1600" dirty="0">
                <a:latin typeface="標楷體" panose="03000509000000000000" pitchFamily="65" charset="-120"/>
                <a:ea typeface="標楷體" panose="03000509000000000000" pitchFamily="65" charset="-120"/>
                <a:sym typeface="Arial" panose="020B0604020202020204" pitchFamily="34" charset="0"/>
              </a:rPr>
              <a:t>處於</a:t>
            </a:r>
            <a:r>
              <a:rPr lang="zh-TW" altLang="en-US" sz="1600" dirty="0">
                <a:latin typeface="標楷體" panose="03000509000000000000" pitchFamily="65" charset="-120"/>
                <a:ea typeface="標楷體" panose="03000509000000000000" pitchFamily="65" charset="-120"/>
                <a:sym typeface="Arial" panose="020B0604020202020204" pitchFamily="34" charset="0"/>
              </a:rPr>
              <a:t>低水平控制下，</a:t>
            </a:r>
            <a:r>
              <a:rPr lang="zh-CN" altLang="en-US" sz="1600" dirty="0">
                <a:latin typeface="標楷體" panose="03000509000000000000" pitchFamily="65" charset="-120"/>
                <a:ea typeface="標楷體" panose="03000509000000000000" pitchFamily="65" charset="-120"/>
                <a:sym typeface="Arial" panose="020B0604020202020204" pitchFamily="34" charset="0"/>
              </a:rPr>
              <a:t>為監測植物性神經系統的活動</a:t>
            </a:r>
            <a:r>
              <a:rPr lang="zh-TW" altLang="en-US" sz="1600" dirty="0">
                <a:latin typeface="標楷體" panose="03000509000000000000" pitchFamily="65" charset="-120"/>
                <a:ea typeface="標楷體" panose="03000509000000000000" pitchFamily="65" charset="-120"/>
                <a:sym typeface="Arial" panose="020B0604020202020204" pitchFamily="34" charset="0"/>
              </a:rPr>
              <a:t>提供了一種簡便的方法</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Caffier</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et al., 2003; </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Wierwille</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and Ellsworth, 1994)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這些特徵通常是通過基於</a:t>
            </a:r>
            <a:r>
              <a:rPr lang="zh-TW" altLang="en-US" sz="1600" dirty="0">
                <a:latin typeface="標楷體" panose="03000509000000000000" pitchFamily="65" charset="-120"/>
                <a:ea typeface="標楷體" panose="03000509000000000000" pitchFamily="65" charset="-120"/>
                <a:sym typeface="Arial" panose="020B0604020202020204" pitchFamily="34" charset="0"/>
              </a:rPr>
              <a:t>眼睛，頭部和</a:t>
            </a:r>
            <a:r>
              <a:rPr lang="zh-CN" altLang="en-US" sz="1600" dirty="0">
                <a:latin typeface="標楷體" panose="03000509000000000000" pitchFamily="65" charset="-120"/>
                <a:ea typeface="標楷體" panose="03000509000000000000" pitchFamily="65" charset="-120"/>
                <a:sym typeface="Arial" panose="020B0604020202020204" pitchFamily="34" charset="0"/>
              </a:rPr>
              <a:t>注視</a:t>
            </a:r>
            <a:r>
              <a:rPr lang="zh-TW" altLang="en-US" sz="1600" dirty="0">
                <a:latin typeface="標楷體" panose="03000509000000000000" pitchFamily="65" charset="-120"/>
                <a:ea typeface="標楷體" panose="03000509000000000000" pitchFamily="65" charset="-120"/>
                <a:sym typeface="Arial" panose="020B0604020202020204" pitchFamily="34" charset="0"/>
              </a:rPr>
              <a:t>運動跟踪的圖像處理算法來提取</a:t>
            </a:r>
            <a:r>
              <a:rPr lang="zh-CN" altLang="en-US" sz="1600" dirty="0">
                <a:latin typeface="標楷體" panose="03000509000000000000" pitchFamily="65" charset="-120"/>
                <a:ea typeface="標楷體" panose="03000509000000000000" pitchFamily="65" charset="-120"/>
                <a:sym typeface="Arial" panose="020B0604020202020204" pitchFamily="34" charset="0"/>
              </a:rPr>
              <a:t>的</a:t>
            </a:r>
            <a:r>
              <a:rPr lang="zh-TW" altLang="en-US" sz="1600" dirty="0">
                <a:latin typeface="標楷體" panose="03000509000000000000" pitchFamily="65" charset="-120"/>
                <a:ea typeface="標楷體" panose="03000509000000000000" pitchFamily="65" charset="-120"/>
                <a:sym typeface="Arial" panose="020B0604020202020204" pitchFamily="34" charset="0"/>
              </a:rPr>
              <a:t>。估計的質量高度依賴於該第一信號處理步驟。</a:t>
            </a:r>
            <a:endParaRPr lang="en-US" altLang="zh-CN" sz="1600" dirty="0">
              <a:latin typeface="標楷體" panose="03000509000000000000" pitchFamily="65" charset="-120"/>
              <a:ea typeface="標楷體" panose="03000509000000000000" pitchFamily="65" charset="-120"/>
              <a:sym typeface="Arial" panose="020B0604020202020204" pitchFamily="34" charset="0"/>
            </a:endParaRPr>
          </a:p>
          <a:p>
            <a:pPr>
              <a:spcBef>
                <a:spcPts val="1200"/>
              </a:spcBef>
            </a:pPr>
            <a:r>
              <a:rPr lang="zh-TW" altLang="en-US" sz="1600" dirty="0">
                <a:latin typeface="標楷體" panose="03000509000000000000" pitchFamily="65" charset="-120"/>
                <a:ea typeface="標楷體" panose="03000509000000000000" pitchFamily="65" charset="-120"/>
                <a:sym typeface="Arial" panose="020B0604020202020204" pitchFamily="34" charset="0"/>
              </a:rPr>
              <a:t>生理特徵也經常用於評估睡意，因為它們</a:t>
            </a:r>
            <a:r>
              <a:rPr lang="zh-CN" altLang="en-US" sz="1600" dirty="0">
                <a:latin typeface="標楷體" panose="03000509000000000000" pitchFamily="65" charset="-120"/>
                <a:ea typeface="標楷體" panose="03000509000000000000" pitchFamily="65" charset="-120"/>
                <a:sym typeface="Arial" panose="020B0604020202020204" pitchFamily="34" charset="0"/>
              </a:rPr>
              <a:t>是持續可</a:t>
            </a:r>
            <a:r>
              <a:rPr lang="zh-TW" altLang="en-US" sz="1600" dirty="0">
                <a:latin typeface="標楷體" panose="03000509000000000000" pitchFamily="65" charset="-120"/>
                <a:ea typeface="標楷體" panose="03000509000000000000" pitchFamily="65" charset="-120"/>
                <a:sym typeface="Arial" panose="020B0604020202020204" pitchFamily="34" charset="0"/>
              </a:rPr>
              <a:t>用</a:t>
            </a:r>
            <a:r>
              <a:rPr lang="zh-CN" altLang="en-US" sz="1600" dirty="0">
                <a:latin typeface="標楷體" panose="03000509000000000000" pitchFamily="65" charset="-120"/>
                <a:ea typeface="標楷體" panose="03000509000000000000" pitchFamily="65" charset="-12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可被認為</a:t>
            </a:r>
            <a:r>
              <a:rPr lang="zh-CN" altLang="en-US" sz="1600" dirty="0">
                <a:latin typeface="標楷體" panose="03000509000000000000" pitchFamily="65" charset="-120"/>
                <a:ea typeface="標楷體" panose="03000509000000000000" pitchFamily="65" charset="-120"/>
                <a:sym typeface="Arial" panose="020B0604020202020204" pitchFamily="34" charset="0"/>
              </a:rPr>
              <a:t>是一個客觀的，更直接的，</a:t>
            </a:r>
            <a:r>
              <a:rPr lang="zh-TW" altLang="en-US" sz="1600" dirty="0">
                <a:latin typeface="標楷體" panose="03000509000000000000" pitchFamily="65" charset="-120"/>
                <a:ea typeface="標楷體" panose="03000509000000000000" pitchFamily="65" charset="-120"/>
                <a:sym typeface="Arial" panose="020B0604020202020204" pitchFamily="34" charset="0"/>
              </a:rPr>
              <a:t>功能狀態的</a:t>
            </a:r>
            <a:r>
              <a:rPr lang="zh-CN" altLang="en-US" sz="1600" dirty="0">
                <a:latin typeface="標楷體" panose="03000509000000000000" pitchFamily="65" charset="-120"/>
                <a:ea typeface="標楷體" panose="03000509000000000000" pitchFamily="65" charset="-120"/>
                <a:sym typeface="Arial" panose="020B0604020202020204" pitchFamily="34" charset="0"/>
              </a:rPr>
              <a:t>測量</a:t>
            </a:r>
            <a:r>
              <a:rPr lang="zh-TW" altLang="en-US" sz="1600" dirty="0">
                <a:latin typeface="標楷體" panose="03000509000000000000" pitchFamily="65" charset="-120"/>
                <a:ea typeface="標楷體" panose="03000509000000000000" pitchFamily="65" charset="-120"/>
                <a:sym typeface="Arial" panose="020B0604020202020204" pitchFamily="34" charset="0"/>
              </a:rPr>
              <a:t>。與</a:t>
            </a:r>
            <a:r>
              <a:rPr lang="zh-CN" altLang="en-US" sz="1600" dirty="0">
                <a:latin typeface="標楷體" panose="03000509000000000000" pitchFamily="65" charset="-120"/>
                <a:ea typeface="標楷體" panose="03000509000000000000" pitchFamily="65" charset="-120"/>
                <a:sym typeface="Arial" panose="020B0604020202020204" pitchFamily="34" charset="0"/>
              </a:rPr>
              <a:t>睡意</a:t>
            </a:r>
            <a:r>
              <a:rPr lang="zh-TW" altLang="en-US" sz="1600" dirty="0">
                <a:latin typeface="標楷體" panose="03000509000000000000" pitchFamily="65" charset="-120"/>
                <a:ea typeface="標楷體" panose="03000509000000000000" pitchFamily="65" charset="-120"/>
                <a:sym typeface="Arial" panose="020B0604020202020204" pitchFamily="34" charset="0"/>
              </a:rPr>
              <a:t>相關的信號主要記錄為腦電圖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(EEG)</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心電圖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(EKG)</a:t>
            </a:r>
            <a:r>
              <a:rPr lang="zh-TW" altLang="en-US" sz="1600" dirty="0">
                <a:latin typeface="標楷體" panose="03000509000000000000" pitchFamily="65" charset="-120"/>
                <a:ea typeface="標楷體" panose="03000509000000000000" pitchFamily="65" charset="-120"/>
                <a:sym typeface="Arial" panose="020B0604020202020204" pitchFamily="34" charset="0"/>
              </a:rPr>
              <a:t>和皮膚電活動</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(EDA)(</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Borghini</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et al.,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2014; Dong et al., 2011)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黃金標準似乎是腦電圖，</a:t>
            </a:r>
            <a:r>
              <a:rPr lang="zh-CN" altLang="en-US" sz="1600" dirty="0">
                <a:latin typeface="標楷體" panose="03000509000000000000" pitchFamily="65" charset="-120"/>
                <a:ea typeface="標楷體" panose="03000509000000000000" pitchFamily="65" charset="-120"/>
                <a:sym typeface="Arial" panose="020B0604020202020204" pitchFamily="34" charset="0"/>
              </a:rPr>
              <a:t>這</a:t>
            </a:r>
            <a:r>
              <a:rPr lang="zh-TW" altLang="en-US" sz="1600" dirty="0">
                <a:latin typeface="標楷體" panose="03000509000000000000" pitchFamily="65" charset="-120"/>
                <a:ea typeface="標楷體" panose="03000509000000000000" pitchFamily="65" charset="-120"/>
                <a:sym typeface="Arial" panose="020B0604020202020204" pitchFamily="34" charset="0"/>
              </a:rPr>
              <a:t>是中樞神經系統活動最直接</a:t>
            </a:r>
            <a:r>
              <a:rPr lang="zh-CN" altLang="en-US" sz="1600" dirty="0">
                <a:latin typeface="標楷體" panose="03000509000000000000" pitchFamily="65" charset="-120"/>
                <a:ea typeface="標楷體" panose="03000509000000000000" pitchFamily="65" charset="-120"/>
                <a:sym typeface="Arial" panose="020B0604020202020204" pitchFamily="34" charset="0"/>
              </a:rPr>
              <a:t>的</a:t>
            </a:r>
            <a:r>
              <a:rPr lang="zh-TW" altLang="en-US" sz="1600" dirty="0">
                <a:latin typeface="標楷體" panose="03000509000000000000" pitchFamily="65" charset="-120"/>
                <a:ea typeface="標楷體" panose="03000509000000000000" pitchFamily="65" charset="-120"/>
                <a:sym typeface="Arial" panose="020B0604020202020204" pitchFamily="34" charset="0"/>
              </a:rPr>
              <a:t>指標</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(De Gennaro </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et al.,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2001)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CN" altLang="en-US" sz="16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然而</a:t>
            </a:r>
            <a:r>
              <a:rPr lang="zh-TW" altLang="en-US" sz="1600" dirty="0">
                <a:latin typeface="標楷體" panose="03000509000000000000" pitchFamily="65" charset="-120"/>
                <a:ea typeface="標楷體" panose="03000509000000000000" pitchFamily="65" charset="-120"/>
                <a:sym typeface="Arial" panose="020B0604020202020204" pitchFamily="34" charset="0"/>
              </a:rPr>
              <a:t>，腦電圖具有乾擾性，在參與者的頭皮上正確安裝大量電極需要專業知識和時間。</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57871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en-US" altLang="zh-CN" dirty="0">
                <a:latin typeface="Times New Roman" panose="02020603050405020304" pitchFamily="18" charset="0"/>
                <a:cs typeface="Times New Roman" panose="02020603050405020304" pitchFamily="18" charset="0"/>
                <a:sym typeface="Arial" panose="020B0604020202020204" pitchFamily="34" charset="0"/>
              </a:rPr>
              <a:t>Introduction</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r>
              <a:rPr lang="zh-TW" altLang="en-US" sz="1600" dirty="0">
                <a:latin typeface="標楷體" panose="03000509000000000000" pitchFamily="65" charset="-120"/>
                <a:ea typeface="標楷體" panose="03000509000000000000" pitchFamily="65" charset="-120"/>
                <a:sym typeface="Arial" panose="020B0604020202020204" pitchFamily="34" charset="0"/>
              </a:rPr>
              <a:t>駕駛行為和</a:t>
            </a:r>
            <a:r>
              <a:rPr lang="zh-CN" altLang="en-US" sz="1600" dirty="0">
                <a:latin typeface="標楷體" panose="03000509000000000000" pitchFamily="65" charset="-120"/>
                <a:ea typeface="標楷體" panose="03000509000000000000" pitchFamily="65" charset="-120"/>
                <a:sym typeface="Arial" panose="020B0604020202020204" pitchFamily="34" charset="0"/>
              </a:rPr>
              <a:t>表現</a:t>
            </a:r>
            <a:r>
              <a:rPr lang="zh-TW" altLang="en-US" sz="1600" dirty="0">
                <a:latin typeface="標楷體" panose="03000509000000000000" pitchFamily="65" charset="-120"/>
                <a:ea typeface="標楷體" panose="03000509000000000000" pitchFamily="65" charset="-120"/>
                <a:sym typeface="Arial" panose="020B0604020202020204" pitchFamily="34" charset="0"/>
              </a:rPr>
              <a:t>分析的主要優點是非侵入性。諸如踏板壓力或汽車運動等信號很容易獲得。汽車位置相對於車道中線的標準差（也稱為車道位置的標準偏差</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SDLP</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和方向盤運動是檢測睡意最常見</a:t>
            </a:r>
            <a:r>
              <a:rPr lang="zh-CN" altLang="en-US" sz="1600" dirty="0">
                <a:latin typeface="標楷體" panose="03000509000000000000" pitchFamily="65" charset="-120"/>
                <a:ea typeface="標楷體" panose="03000509000000000000" pitchFamily="65" charset="-120"/>
                <a:sym typeface="Arial" panose="020B0604020202020204" pitchFamily="34" charset="0"/>
              </a:rPr>
              <a:t>的</a:t>
            </a:r>
            <a:r>
              <a:rPr lang="zh-TW" altLang="en-US" sz="1600" dirty="0">
                <a:latin typeface="標楷體" panose="03000509000000000000" pitchFamily="65" charset="-120"/>
                <a:ea typeface="標楷體" panose="03000509000000000000" pitchFamily="65" charset="-120"/>
                <a:sym typeface="Arial" panose="020B0604020202020204" pitchFamily="34" charset="0"/>
              </a:rPr>
              <a:t>特徵（</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Arnedt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et al., 2001;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De </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Valck</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al.,</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2003, Liu et al., 2009, Philip et al, 2004</a:t>
            </a:r>
            <a:r>
              <a:rPr lang="zh-TW" altLang="en-US" sz="1600" dirty="0">
                <a:latin typeface="標楷體" panose="03000509000000000000" pitchFamily="65" charset="-120"/>
                <a:ea typeface="標楷體" panose="03000509000000000000" pitchFamily="65" charset="-120"/>
                <a:sym typeface="Arial" panose="020B0604020202020204" pitchFamily="34" charset="0"/>
              </a:rPr>
              <a:t>）。駕駛表現和活動並不是睡意的具體指標。駕駛性能可能會因其他因素（如分心）而下降</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Tango et</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al.,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2009</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或者註意力下降</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Marin-</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Lamellet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et al., 2003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endPar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endParaRPr>
          </a:p>
          <a:p>
            <a:r>
              <a:rPr lang="zh-TW" altLang="en-US" sz="1600" dirty="0">
                <a:latin typeface="標楷體" panose="03000509000000000000" pitchFamily="65" charset="-120"/>
                <a:ea typeface="標楷體" panose="03000509000000000000" pitchFamily="65" charset="-120"/>
                <a:sym typeface="Arial" panose="020B0604020202020204" pitchFamily="34" charset="0"/>
              </a:rPr>
              <a:t>由於這些</a:t>
            </a:r>
            <a:r>
              <a:rPr lang="zh-CN" altLang="en-US" sz="1600" dirty="0">
                <a:latin typeface="標楷體" panose="03000509000000000000" pitchFamily="65" charset="-120"/>
                <a:ea typeface="標楷體" panose="03000509000000000000" pitchFamily="65" charset="-120"/>
                <a:sym typeface="Arial" panose="020B0604020202020204" pitchFamily="34" charset="0"/>
              </a:rPr>
              <a:t>特徵</a:t>
            </a:r>
            <a:r>
              <a:rPr lang="zh-TW" altLang="en-US" sz="1600" dirty="0">
                <a:latin typeface="標楷體" panose="03000509000000000000" pitchFamily="65" charset="-120"/>
                <a:ea typeface="標楷體" panose="03000509000000000000" pitchFamily="65" charset="-120"/>
                <a:sym typeface="Arial" panose="020B0604020202020204" pitchFamily="34" charset="0"/>
              </a:rPr>
              <a:t>族都不被認為是</a:t>
            </a:r>
            <a:r>
              <a:rPr lang="zh-CN" altLang="en-US" sz="1600" dirty="0">
                <a:latin typeface="標楷體" panose="03000509000000000000" pitchFamily="65" charset="-120"/>
                <a:ea typeface="標楷體" panose="03000509000000000000" pitchFamily="65" charset="-120"/>
                <a:sym typeface="Arial" panose="020B0604020202020204" pitchFamily="34" charset="0"/>
              </a:rPr>
              <a:t>睡意</a:t>
            </a:r>
            <a:r>
              <a:rPr lang="zh-TW" altLang="en-US" sz="1600" dirty="0">
                <a:latin typeface="標楷體" panose="03000509000000000000" pitchFamily="65" charset="-120"/>
                <a:ea typeface="標楷體" panose="03000509000000000000" pitchFamily="65" charset="-120"/>
                <a:sym typeface="Arial" panose="020B0604020202020204" pitchFamily="34" charset="0"/>
              </a:rPr>
              <a:t>的具體指標，因此經常聯合使用各種</a:t>
            </a:r>
            <a:r>
              <a:rPr lang="zh-CN" altLang="en-US" sz="1600" dirty="0">
                <a:latin typeface="標楷體" panose="03000509000000000000" pitchFamily="65" charset="-120"/>
                <a:ea typeface="標楷體" panose="03000509000000000000" pitchFamily="65" charset="-120"/>
                <a:sym typeface="Arial" panose="020B0604020202020204" pitchFamily="34" charset="0"/>
              </a:rPr>
              <a:t>測量方法</a:t>
            </a:r>
            <a:r>
              <a:rPr lang="zh-TW" altLang="en-US" sz="1600" dirty="0">
                <a:latin typeface="標楷體" panose="03000509000000000000" pitchFamily="65" charset="-120"/>
                <a:ea typeface="標楷體" panose="03000509000000000000" pitchFamily="65" charset="-120"/>
                <a:sym typeface="Arial" panose="020B0604020202020204" pitchFamily="34" charset="0"/>
              </a:rPr>
              <a:t>。這種混合方法可最大程度地減少誤報，同時保持較高的識別率（</a:t>
            </a:r>
            <a:r>
              <a:rPr lang="en-US" altLang="zh-CN" sz="1600" dirty="0">
                <a:latin typeface="Times New Roman" panose="02020603050405020304" pitchFamily="18" charset="0"/>
                <a:cs typeface="Times New Roman" panose="02020603050405020304" pitchFamily="18" charset="0"/>
              </a:rPr>
              <a:t>essential for good acceptance of the system by the human operator, Dong et al., 2011</a:t>
            </a:r>
            <a:r>
              <a:rPr lang="zh-TW" altLang="en-US" sz="1600" dirty="0">
                <a:latin typeface="標楷體" panose="03000509000000000000" pitchFamily="65" charset="-120"/>
                <a:ea typeface="標楷體" panose="03000509000000000000" pitchFamily="65" charset="-120"/>
                <a:sym typeface="Arial" panose="020B0604020202020204" pitchFamily="34" charset="0"/>
              </a:rPr>
              <a:t>），這主要是因為沒有信號出現</a:t>
            </a:r>
            <a:r>
              <a:rPr lang="zh-CN" altLang="en-US" sz="1600" dirty="0">
                <a:latin typeface="標楷體" panose="03000509000000000000" pitchFamily="65" charset="-120"/>
                <a:ea typeface="標楷體" panose="03000509000000000000" pitchFamily="65" charset="-120"/>
                <a:sym typeface="Arial" panose="020B0604020202020204" pitchFamily="34" charset="0"/>
              </a:rPr>
              <a:t>的</a:t>
            </a:r>
            <a:r>
              <a:rPr lang="zh-TW" altLang="en-US" sz="1600" dirty="0">
                <a:latin typeface="標楷體" panose="03000509000000000000" pitchFamily="65" charset="-120"/>
                <a:ea typeface="標楷體" panose="03000509000000000000" pitchFamily="65" charset="-120"/>
                <a:sym typeface="Arial" panose="020B0604020202020204" pitchFamily="34" charset="0"/>
              </a:rPr>
              <a:t>參考標記</a:t>
            </a:r>
            <a:r>
              <a:rPr lang="zh-CN" altLang="en-US" sz="1600" dirty="0">
                <a:latin typeface="標楷體" panose="03000509000000000000" pitchFamily="65" charset="-120"/>
                <a:ea typeface="標楷體" panose="03000509000000000000" pitchFamily="65" charset="-120"/>
                <a:sym typeface="Arial" panose="020B0604020202020204" pitchFamily="34" charset="0"/>
              </a:rPr>
              <a:t>允許實時測量是</a:t>
            </a:r>
            <a:r>
              <a:rPr lang="zh-TW" altLang="en-US" sz="1600" dirty="0">
                <a:latin typeface="標楷體" panose="03000509000000000000" pitchFamily="65" charset="-120"/>
                <a:ea typeface="標楷體" panose="03000509000000000000" pitchFamily="65" charset="-120"/>
                <a:sym typeface="Arial" panose="020B0604020202020204" pitchFamily="34" charset="0"/>
              </a:rPr>
              <a:t>相對無創且可靠。所有這些</a:t>
            </a:r>
            <a:r>
              <a:rPr lang="zh-CN" altLang="en-US" sz="1600" dirty="0">
                <a:latin typeface="標楷體" panose="03000509000000000000" pitchFamily="65" charset="-120"/>
                <a:ea typeface="標楷體" panose="03000509000000000000" pitchFamily="65" charset="-120"/>
                <a:sym typeface="Arial" panose="020B0604020202020204" pitchFamily="34" charset="0"/>
              </a:rPr>
              <a:t>特性</a:t>
            </a:r>
            <a:r>
              <a:rPr lang="zh-TW" altLang="en-US" sz="1600" dirty="0">
                <a:latin typeface="標楷體" panose="03000509000000000000" pitchFamily="65" charset="-120"/>
                <a:ea typeface="標楷體" panose="03000509000000000000" pitchFamily="65" charset="-120"/>
                <a:sym typeface="Arial" panose="020B0604020202020204" pitchFamily="34" charset="0"/>
              </a:rPr>
              <a:t>與“操作狀態”之間沒有直接聯繫，這就是為什麼使用機器學習或統計模型</a:t>
            </a:r>
            <a:r>
              <a:rPr lang="zh-CN" altLang="en-US" sz="1600" dirty="0">
                <a:latin typeface="標楷體" panose="03000509000000000000" pitchFamily="65" charset="-120"/>
                <a:ea typeface="標楷體" panose="03000509000000000000" pitchFamily="65" charset="-120"/>
                <a:sym typeface="Arial" panose="020B0604020202020204" pitchFamily="34" charset="0"/>
              </a:rPr>
              <a:t>等</a:t>
            </a:r>
            <a:r>
              <a:rPr lang="zh-TW" altLang="en-US" sz="1600" dirty="0">
                <a:latin typeface="標楷體" panose="03000509000000000000" pitchFamily="65" charset="-120"/>
                <a:ea typeface="標楷體" panose="03000509000000000000" pitchFamily="65" charset="-120"/>
                <a:sym typeface="Arial" panose="020B0604020202020204" pitchFamily="34" charset="0"/>
              </a:rPr>
              <a:t>方法並結合不同的度量的原因。</a:t>
            </a:r>
            <a:endParaRPr lang="en-US" altLang="zh-CN" sz="1600" dirty="0">
              <a:latin typeface="標楷體" panose="03000509000000000000" pitchFamily="65" charset="-120"/>
              <a:ea typeface="標楷體" panose="03000509000000000000" pitchFamily="65" charset="-120"/>
              <a:sym typeface="Arial" panose="020B0604020202020204" pitchFamily="34" charset="0"/>
            </a:endParaRPr>
          </a:p>
          <a:p>
            <a:r>
              <a:rPr lang="zh-CN" altLang="en-US" sz="1600" dirty="0">
                <a:latin typeface="標楷體" panose="03000509000000000000" pitchFamily="65" charset="-120"/>
                <a:ea typeface="標楷體" panose="03000509000000000000" pitchFamily="65" charset="-120"/>
                <a:sym typeface="Arial" panose="020B0604020202020204" pitchFamily="34" charset="0"/>
              </a:rPr>
              <a:t>使用機器學習的技術，模型可以從嘈雜的數據中提取信息，可以避免過度擬合，總體上更加健壯</a:t>
            </a:r>
            <a:r>
              <a:rPr lang="en-US" altLang="zh-CN" sz="1600" dirty="0">
                <a:latin typeface="Times New Roman" panose="02020603050405020304" pitchFamily="18" charset="0"/>
                <a:cs typeface="Times New Roman" panose="02020603050405020304" pitchFamily="18" charset="0"/>
              </a:rPr>
              <a:t> (Dong et al., 2011)</a:t>
            </a:r>
            <a:r>
              <a:rPr lang="zh-CN" altLang="en-US" sz="1600" dirty="0">
                <a:latin typeface="標楷體" panose="03000509000000000000" pitchFamily="65" charset="-120"/>
                <a:ea typeface="標楷體" panose="03000509000000000000" pitchFamily="65" charset="-120"/>
              </a:rPr>
              <a:t>。由於在駕駛的背景下，預計會出現過度擬合和嘈雜的數據，因此文章使用基於人工神經網絡的機械學習技術。</a:t>
            </a:r>
            <a:endParaRPr lang="zh-CN" altLang="en-US" sz="1600" dirty="0">
              <a:latin typeface="標楷體" panose="03000509000000000000" pitchFamily="65" charset="-120"/>
              <a:ea typeface="標楷體" panose="03000509000000000000" pitchFamily="65" charset="-120"/>
              <a:sym typeface="Arial" panose="020B0604020202020204" pitchFamily="34" charset="0"/>
            </a:endParaRPr>
          </a:p>
          <a:p>
            <a:pPr rtl="0"/>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63687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en-US" altLang="zh-CN" dirty="0">
                <a:latin typeface="Times New Roman" panose="02020603050405020304" pitchFamily="18" charset="0"/>
                <a:cs typeface="Times New Roman" panose="02020603050405020304" pitchFamily="18" charset="0"/>
                <a:sym typeface="Arial" panose="020B0604020202020204" pitchFamily="34" charset="0"/>
              </a:rPr>
              <a:t>Introduction</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r>
              <a:rPr lang="zh-CN" altLang="en-US" sz="1600" dirty="0">
                <a:latin typeface="標楷體" panose="03000509000000000000" pitchFamily="65" charset="-120"/>
                <a:ea typeface="標楷體" panose="03000509000000000000" pitchFamily="65" charset="-120"/>
                <a:sym typeface="Arial" panose="020B0604020202020204" pitchFamily="34" charset="0"/>
              </a:rPr>
              <a:t>大多數研究關注的是對受損狀態的檢測</a:t>
            </a:r>
            <a:r>
              <a:rPr lang="en-US" altLang="zh-CN" sz="1600" dirty="0">
                <a:latin typeface="標楷體" panose="03000509000000000000" pitchFamily="65" charset="-120"/>
                <a:ea typeface="標楷體" panose="03000509000000000000" pitchFamily="65" charset="-120"/>
                <a:sym typeface="Arial" panose="020B0604020202020204" pitchFamily="34" charset="0"/>
              </a:rPr>
              <a:t>/</a:t>
            </a:r>
            <a:r>
              <a:rPr lang="zh-CN" altLang="en-US" sz="1600" dirty="0">
                <a:latin typeface="標楷體" panose="03000509000000000000" pitchFamily="65" charset="-120"/>
                <a:ea typeface="標楷體" panose="03000509000000000000" pitchFamily="65" charset="-120"/>
                <a:sym typeface="Arial" panose="020B0604020202020204" pitchFamily="34" charset="0"/>
              </a:rPr>
              <a:t>估計</a:t>
            </a:r>
            <a:r>
              <a:rPr lang="en-US" altLang="zh-CN" sz="1600" dirty="0">
                <a:latin typeface="標楷體" panose="03000509000000000000" pitchFamily="65" charset="-120"/>
                <a:ea typeface="標楷體" panose="03000509000000000000" pitchFamily="65" charset="-120"/>
                <a:sym typeface="Arial" panose="020B0604020202020204" pitchFamily="34" charset="0"/>
              </a:rPr>
              <a:t>,</a:t>
            </a:r>
            <a:r>
              <a:rPr lang="zh-CN" altLang="en-US" sz="1600" dirty="0">
                <a:latin typeface="標楷體" panose="03000509000000000000" pitchFamily="65" charset="-120"/>
                <a:ea typeface="標楷體" panose="03000509000000000000" pitchFamily="65" charset="-120"/>
                <a:sym typeface="Arial" panose="020B0604020202020204" pitchFamily="34" charset="0"/>
              </a:rPr>
              <a:t>而不是預測</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Chen, 2013; </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Hargutt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and  Kruger, 2001; Ji et al.,</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2004; Verwey and </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Zaidel</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2000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在機器學習中，術語“預測”用於推斷學習階段未看到的對象的</a:t>
            </a:r>
            <a:r>
              <a:rPr lang="zh-CN" altLang="en-US" sz="1600" dirty="0">
                <a:latin typeface="標楷體" panose="03000509000000000000" pitchFamily="65" charset="-120"/>
                <a:ea typeface="標楷體" panose="03000509000000000000" pitchFamily="65" charset="-120"/>
                <a:sym typeface="Arial" panose="020B0604020202020204" pitchFamily="34" charset="0"/>
              </a:rPr>
              <a:t>行為</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r>
              <a:rPr lang="en-US" altLang="zh-CN" sz="1600" dirty="0">
                <a:latin typeface="Times New Roman" panose="02020603050405020304" pitchFamily="18" charset="0"/>
                <a:cs typeface="Times New Roman" panose="02020603050405020304" pitchFamily="18" charset="0"/>
              </a:rPr>
              <a:t>Murata et al. (2016) </a:t>
            </a:r>
            <a:r>
              <a:rPr lang="zh-TW" altLang="en-US" sz="1600" dirty="0">
                <a:latin typeface="標楷體" panose="03000509000000000000" pitchFamily="65" charset="-120"/>
                <a:ea typeface="標楷體" panose="03000509000000000000" pitchFamily="65" charset="-120"/>
                <a:sym typeface="Arial" panose="020B0604020202020204" pitchFamily="34" charset="0"/>
              </a:rPr>
              <a:t>使用前</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a:t>
            </a:r>
            <a:r>
              <a:rPr lang="zh-TW" altLang="en-US" sz="1600" dirty="0">
                <a:latin typeface="標楷體" panose="03000509000000000000" pitchFamily="65" charset="-120"/>
                <a:ea typeface="標楷體" panose="03000509000000000000" pitchFamily="65" charset="-120"/>
                <a:sym typeface="Arial" panose="020B0604020202020204" pitchFamily="34" charset="0"/>
              </a:rPr>
              <a:t>到</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120s</a:t>
            </a:r>
            <a:r>
              <a:rPr lang="zh-TW" altLang="en-US" sz="1600" dirty="0">
                <a:latin typeface="標楷體" panose="03000509000000000000" pitchFamily="65" charset="-120"/>
                <a:ea typeface="標楷體" panose="03000509000000000000" pitchFamily="65" charset="-120"/>
                <a:sym typeface="Arial" panose="020B0604020202020204" pitchFamily="34" charset="0"/>
              </a:rPr>
              <a:t>的數據獲得了</a:t>
            </a:r>
            <a:r>
              <a:rPr lang="zh-CN" altLang="en-US" sz="1600" dirty="0">
                <a:latin typeface="標楷體" panose="03000509000000000000" pitchFamily="65" charset="-120"/>
                <a:ea typeface="標楷體" panose="03000509000000000000" pitchFamily="65" charset="-120"/>
                <a:sym typeface="Arial" panose="020B0604020202020204" pitchFamily="34" charset="0"/>
              </a:rPr>
              <a:t>很</a:t>
            </a:r>
            <a:r>
              <a:rPr lang="zh-TW" altLang="en-US" sz="1600" dirty="0">
                <a:latin typeface="標楷體" panose="03000509000000000000" pitchFamily="65" charset="-120"/>
                <a:ea typeface="標楷體" panose="03000509000000000000" pitchFamily="65" charset="-120"/>
                <a:sym typeface="Arial" panose="020B0604020202020204" pitchFamily="34" charset="0"/>
              </a:rPr>
              <a:t>高的預測精度。</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Watson </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and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Zhou</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2016</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能夠以</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96</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的準確度檢測到微睡眠，並且能夠提前</a:t>
            </a:r>
            <a:r>
              <a:rPr lang="en-US" altLang="zh-TW" sz="1600" dirty="0">
                <a:latin typeface="標楷體" panose="03000509000000000000" pitchFamily="65" charset="-120"/>
                <a:ea typeface="標楷體" panose="03000509000000000000" pitchFamily="65" charset="-120"/>
                <a:sym typeface="Arial" panose="020B0604020202020204" pitchFamily="34" charset="0"/>
              </a:rPr>
              <a:t>15</a:t>
            </a:r>
            <a:r>
              <a:rPr lang="zh-TW" altLang="en-US" sz="1600" dirty="0">
                <a:latin typeface="標楷體" panose="03000509000000000000" pitchFamily="65" charset="-120"/>
                <a:ea typeface="標楷體" panose="03000509000000000000" pitchFamily="65" charset="-120"/>
                <a:sym typeface="Arial" panose="020B0604020202020204" pitchFamily="34" charset="0"/>
              </a:rPr>
              <a:t>秒至</a:t>
            </a:r>
            <a:r>
              <a:rPr lang="en-US" altLang="zh-TW" sz="1600" dirty="0">
                <a:latin typeface="標楷體" panose="03000509000000000000" pitchFamily="65" charset="-120"/>
                <a:ea typeface="標楷體" panose="03000509000000000000" pitchFamily="65" charset="-120"/>
                <a:sym typeface="Arial" panose="020B0604020202020204" pitchFamily="34" charset="0"/>
              </a:rPr>
              <a:t>5</a:t>
            </a:r>
            <a:r>
              <a:rPr lang="zh-TW" altLang="en-US" sz="1600" dirty="0">
                <a:latin typeface="標楷體" panose="03000509000000000000" pitchFamily="65" charset="-120"/>
                <a:ea typeface="標楷體" panose="03000509000000000000" pitchFamily="65" charset="-120"/>
                <a:sym typeface="Arial" panose="020B0604020202020204" pitchFamily="34" charset="0"/>
              </a:rPr>
              <a:t>分鐘預測下一次微睡眠的發生時間。但是，用這種方法顯然無法預測第一次微睡眠的時間。</a:t>
            </a:r>
            <a:endParaRPr lang="en-US" altLang="zh-TW" sz="1600" dirty="0">
              <a:latin typeface="標楷體" panose="03000509000000000000" pitchFamily="65" charset="-120"/>
              <a:ea typeface="標楷體" panose="03000509000000000000" pitchFamily="65" charset="-120"/>
              <a:sym typeface="Arial" panose="020B0604020202020204" pitchFamily="34" charset="0"/>
            </a:endParaRPr>
          </a:p>
          <a:p>
            <a:r>
              <a:rPr lang="zh-TW" altLang="en-US" sz="1600" dirty="0">
                <a:latin typeface="標楷體" panose="03000509000000000000" pitchFamily="65" charset="-120"/>
                <a:ea typeface="標楷體" panose="03000509000000000000" pitchFamily="65" charset="-120"/>
                <a:sym typeface="Arial" panose="020B0604020202020204" pitchFamily="34" charset="0"/>
              </a:rPr>
              <a:t>在本研究中，我們收集了不同來源的信息：駕駛員的生理，行為和心理數據，以及來自車輛的性能信息。研究的目的是開發和評估一個帶有人工神經網絡（</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ANN</a:t>
            </a:r>
            <a:r>
              <a:rPr lang="zh-TW" altLang="en-US" sz="1600" dirty="0">
                <a:latin typeface="標楷體" panose="03000509000000000000" pitchFamily="65" charset="-120"/>
                <a:ea typeface="標楷體" panose="03000509000000000000" pitchFamily="65" charset="-120"/>
                <a:sym typeface="Arial" panose="020B0604020202020204" pitchFamily="34" charset="0"/>
              </a:rPr>
              <a:t>）的模型，</a:t>
            </a:r>
            <a:r>
              <a:rPr lang="zh-CN" altLang="en-US" sz="1600" dirty="0">
                <a:latin typeface="標楷體" panose="03000509000000000000" pitchFamily="65" charset="-120"/>
                <a:ea typeface="標楷體" panose="03000509000000000000" pitchFamily="65" charset="-120"/>
                <a:sym typeface="Arial" panose="020B0604020202020204" pitchFamily="34" charset="0"/>
              </a:rPr>
              <a:t>在</a:t>
            </a:r>
            <a:r>
              <a:rPr lang="zh-TW" altLang="en-US" sz="1600" dirty="0">
                <a:latin typeface="標楷體" panose="03000509000000000000" pitchFamily="65" charset="-120"/>
                <a:ea typeface="標楷體" panose="03000509000000000000" pitchFamily="65" charset="-120"/>
                <a:sym typeface="Arial" panose="020B0604020202020204" pitchFamily="34" charset="0"/>
              </a:rPr>
              <a:t>檢測到受損狀態</a:t>
            </a:r>
            <a:r>
              <a:rPr lang="zh-CN" altLang="en-US" sz="1600" dirty="0">
                <a:latin typeface="標楷體" panose="03000509000000000000" pitchFamily="65" charset="-120"/>
                <a:ea typeface="標楷體" panose="03000509000000000000" pitchFamily="65" charset="-120"/>
                <a:sym typeface="Arial" panose="020B0604020202020204" pitchFamily="34" charset="0"/>
              </a:rPr>
              <a:t>的同時</a:t>
            </a:r>
            <a:r>
              <a:rPr lang="zh-TW" altLang="en-US" sz="1600" dirty="0">
                <a:latin typeface="標楷體" panose="03000509000000000000" pitchFamily="65" charset="-120"/>
                <a:ea typeface="標楷體" panose="03000509000000000000" pitchFamily="65" charset="-120"/>
                <a:sym typeface="Arial" panose="020B0604020202020204" pitchFamily="34" charset="0"/>
              </a:rPr>
              <a:t>，還能預測何時達到給定的受損狀態。</a:t>
            </a:r>
            <a:endParaRPr lang="en-US" altLang="zh-CN" sz="1600" dirty="0">
              <a:latin typeface="標楷體" panose="03000509000000000000" pitchFamily="65" charset="-120"/>
              <a:ea typeface="標楷體" panose="03000509000000000000" pitchFamily="65" charset="-120"/>
              <a:sym typeface="Arial" panose="020B0604020202020204" pitchFamily="34" charset="0"/>
            </a:endParaRPr>
          </a:p>
          <a:p>
            <a:pPr rtl="0"/>
            <a:endParaRPr lang="en-US" altLang="zh-CN" dirty="0">
              <a:latin typeface="標楷體" panose="03000509000000000000" pitchFamily="65" charset="-120"/>
              <a:ea typeface="標楷體" panose="03000509000000000000" pitchFamily="65" charset="-120"/>
              <a:sym typeface="Arial" panose="020B0604020202020204" pitchFamily="34" charset="0"/>
            </a:endParaRPr>
          </a:p>
          <a:p>
            <a:pPr rtl="0"/>
            <a:endParaRPr lang="zh-CN" altLang="en-US" dirty="0">
              <a:latin typeface="標楷體" panose="03000509000000000000" pitchFamily="65" charset="-120"/>
              <a:ea typeface="標楷體" panose="03000509000000000000" pitchFamily="65" charset="-120"/>
              <a:sym typeface="Arial" panose="020B0604020202020204" pitchFamily="34" charset="0"/>
            </a:endParaRPr>
          </a:p>
          <a:p>
            <a:pPr rtl="0"/>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42269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en-US" altLang="zh-CN" dirty="0">
                <a:latin typeface="Times New Roman" panose="02020603050405020304" pitchFamily="18" charset="0"/>
                <a:cs typeface="Times New Roman" panose="02020603050405020304" pitchFamily="18" charset="0"/>
                <a:sym typeface="Arial" panose="020B0604020202020204" pitchFamily="34" charset="0"/>
              </a:rPr>
              <a:t>Methods—Participants</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r>
              <a:rPr lang="zh-TW" altLang="en-US" sz="1600" dirty="0">
                <a:latin typeface="標楷體" panose="03000509000000000000" pitchFamily="65" charset="-120"/>
                <a:ea typeface="標楷體" panose="03000509000000000000" pitchFamily="65" charset="-120"/>
                <a:sym typeface="Arial" panose="020B0604020202020204" pitchFamily="34" charset="0"/>
              </a:rPr>
              <a:t>研究共納入</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21</a:t>
            </a:r>
            <a:r>
              <a:rPr lang="zh-TW" altLang="en-US" sz="1600" dirty="0">
                <a:latin typeface="標楷體" panose="03000509000000000000" pitchFamily="65" charset="-120"/>
                <a:ea typeface="標楷體" panose="03000509000000000000" pitchFamily="65" charset="-120"/>
                <a:sym typeface="Arial" panose="020B0604020202020204" pitchFamily="34" charset="0"/>
              </a:rPr>
              <a:t>名參與者（平均年齡</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±SD:24.09±3.41</a:t>
            </a:r>
            <a:r>
              <a:rPr lang="zh-TW" altLang="en-US" sz="1600" dirty="0">
                <a:latin typeface="標楷體" panose="03000509000000000000" pitchFamily="65" charset="-120"/>
                <a:ea typeface="標楷體" panose="03000509000000000000" pitchFamily="65" charset="-120"/>
                <a:sym typeface="Arial" panose="020B0604020202020204" pitchFamily="34" charset="0"/>
              </a:rPr>
              <a:t>歲</a:t>
            </a:r>
            <a:r>
              <a:rPr lang="en-US" altLang="zh-TW" sz="1600" dirty="0">
                <a:latin typeface="標楷體" panose="03000509000000000000" pitchFamily="65" charset="-120"/>
                <a:ea typeface="標楷體" panose="03000509000000000000" pitchFamily="65" charset="-12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11</a:t>
            </a:r>
            <a:r>
              <a:rPr lang="zh-TW" altLang="en-US" sz="1600" dirty="0">
                <a:latin typeface="標楷體" panose="03000509000000000000" pitchFamily="65" charset="-120"/>
                <a:ea typeface="標楷體" panose="03000509000000000000" pitchFamily="65" charset="-120"/>
                <a:sym typeface="Arial" panose="020B0604020202020204" pitchFamily="34" charset="0"/>
              </a:rPr>
              <a:t>名男性和</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10</a:t>
            </a:r>
            <a:r>
              <a:rPr lang="zh-TW" altLang="en-US" sz="1600" dirty="0">
                <a:latin typeface="標楷體" panose="03000509000000000000" pitchFamily="65" charset="-120"/>
                <a:ea typeface="標楷體" panose="03000509000000000000" pitchFamily="65" charset="-120"/>
                <a:sym typeface="Arial" panose="020B0604020202020204" pitchFamily="34" charset="0"/>
              </a:rPr>
              <a:t>名女性）。</a:t>
            </a:r>
            <a:endParaRPr lang="en-US" altLang="zh-TW" sz="1600" dirty="0">
              <a:latin typeface="標楷體" panose="03000509000000000000" pitchFamily="65" charset="-120"/>
              <a:ea typeface="標楷體" panose="03000509000000000000" pitchFamily="65" charset="-120"/>
              <a:sym typeface="Arial" panose="020B0604020202020204" pitchFamily="34" charset="0"/>
            </a:endParaRPr>
          </a:p>
          <a:p>
            <a:r>
              <a:rPr lang="zh-TW" altLang="en-US" sz="1600" dirty="0">
                <a:latin typeface="標楷體" panose="03000509000000000000" pitchFamily="65" charset="-120"/>
                <a:ea typeface="標楷體" panose="03000509000000000000" pitchFamily="65" charset="-120"/>
                <a:sym typeface="Arial" panose="020B0604020202020204" pitchFamily="34" charset="0"/>
              </a:rPr>
              <a:t>實驗當天，</a:t>
            </a:r>
            <a:r>
              <a:rPr lang="zh-CN" altLang="en-US" sz="1600" dirty="0">
                <a:latin typeface="標楷體" panose="03000509000000000000" pitchFamily="65" charset="-120"/>
                <a:ea typeface="標楷體" panose="03000509000000000000" pitchFamily="65" charset="-120"/>
                <a:sym typeface="Arial" panose="020B0604020202020204" pitchFamily="34" charset="0"/>
              </a:rPr>
              <a:t>禁止</a:t>
            </a:r>
            <a:r>
              <a:rPr lang="zh-TW" altLang="en-US" sz="1600" dirty="0">
                <a:latin typeface="標楷體" panose="03000509000000000000" pitchFamily="65" charset="-120"/>
                <a:ea typeface="標楷體" panose="03000509000000000000" pitchFamily="65" charset="-120"/>
                <a:sym typeface="Arial" panose="020B0604020202020204" pitchFamily="34" charset="0"/>
              </a:rPr>
              <a:t>參與者喝酒，咖啡或茶。</a:t>
            </a:r>
            <a:endParaRPr lang="en-US" altLang="zh-TW" sz="1600" dirty="0">
              <a:latin typeface="標楷體" panose="03000509000000000000" pitchFamily="65" charset="-120"/>
              <a:ea typeface="標楷體" panose="03000509000000000000" pitchFamily="65" charset="-120"/>
              <a:sym typeface="Arial" panose="020B0604020202020204" pitchFamily="34" charset="0"/>
            </a:endParaRPr>
          </a:p>
          <a:p>
            <a:r>
              <a:rPr lang="zh-TW" altLang="en-US" sz="1600" dirty="0">
                <a:latin typeface="標楷體" panose="03000509000000000000" pitchFamily="65" charset="-120"/>
                <a:ea typeface="標楷體" panose="03000509000000000000" pitchFamily="65" charset="-120"/>
                <a:sym typeface="Arial" panose="020B0604020202020204" pitchFamily="34" charset="0"/>
              </a:rPr>
              <a:t>納入標準：有效駕駛執照至少</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6</a:t>
            </a:r>
            <a:r>
              <a:rPr lang="zh-TW" altLang="en-US" sz="1600" dirty="0">
                <a:latin typeface="標楷體" panose="03000509000000000000" pitchFamily="65" charset="-120"/>
                <a:ea typeface="標楷體" panose="03000509000000000000" pitchFamily="65" charset="-120"/>
                <a:sym typeface="Arial" panose="020B0604020202020204" pitchFamily="34" charset="0"/>
              </a:rPr>
              <a:t>個月</a:t>
            </a:r>
            <a:r>
              <a:rPr lang="zh-CN" altLang="en-US" sz="1600" dirty="0">
                <a:latin typeface="標楷體" panose="03000509000000000000" pitchFamily="65" charset="-120"/>
                <a:ea typeface="標楷體" panose="03000509000000000000" pitchFamily="65" charset="-120"/>
                <a:sym typeface="Arial" panose="020B0604020202020204" pitchFamily="34" charset="0"/>
              </a:rPr>
              <a:t>。通過</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Epworth</a:t>
            </a:r>
            <a:r>
              <a:rPr lang="zh-TW" altLang="en-US" sz="1600" dirty="0">
                <a:latin typeface="標楷體" panose="03000509000000000000" pitchFamily="65" charset="-120"/>
                <a:ea typeface="標楷體" panose="03000509000000000000" pitchFamily="65" charset="-120"/>
                <a:sym typeface="Arial" panose="020B0604020202020204" pitchFamily="34" charset="0"/>
              </a:rPr>
              <a:t>量表</a:t>
            </a:r>
            <a:r>
              <a:rPr lang="en-US" altLang="zh-TW" sz="1600" dirty="0">
                <a:latin typeface="標楷體" panose="03000509000000000000" pitchFamily="65" charset="-120"/>
                <a:ea typeface="標楷體" panose="03000509000000000000" pitchFamily="65" charset="-12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評估</a:t>
            </a:r>
            <a:r>
              <a:rPr lang="zh-CN" altLang="en-US" sz="1600" dirty="0">
                <a:latin typeface="標楷體" panose="03000509000000000000" pitchFamily="65" charset="-120"/>
                <a:ea typeface="標楷體" panose="03000509000000000000" pitchFamily="65" charset="-120"/>
                <a:sym typeface="Arial" panose="020B0604020202020204" pitchFamily="34" charset="0"/>
              </a:rPr>
              <a:t>睡意</a:t>
            </a:r>
            <a:r>
              <a:rPr lang="zh-TW" altLang="en-US" sz="1600" dirty="0">
                <a:latin typeface="標楷體" panose="03000509000000000000" pitchFamily="65" charset="-120"/>
                <a:ea typeface="標楷體" panose="03000509000000000000" pitchFamily="65" charset="-120"/>
                <a:sym typeface="Arial" panose="020B0604020202020204" pitchFamily="34" charset="0"/>
              </a:rPr>
              <a:t>的易感性</a:t>
            </a:r>
            <a:r>
              <a:rPr lang="en-US" altLang="zh-TW" sz="1600" dirty="0">
                <a:latin typeface="標楷體" panose="03000509000000000000" pitchFamily="65" charset="-120"/>
                <a:ea typeface="標楷體" panose="03000509000000000000" pitchFamily="65" charset="-12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Johns, 1991</a:t>
            </a:r>
            <a:r>
              <a:rPr lang="en-US" altLang="zh-TW" sz="1600" dirty="0">
                <a:latin typeface="標楷體" panose="03000509000000000000" pitchFamily="65" charset="-120"/>
                <a:ea typeface="標楷體" panose="03000509000000000000" pitchFamily="65" charset="-120"/>
                <a:sym typeface="Arial" panose="020B0604020202020204" pitchFamily="34" charset="0"/>
              </a:rPr>
              <a:t>)</a:t>
            </a:r>
            <a:r>
              <a:rPr lang="zh-CN" altLang="en-US" sz="1600" dirty="0">
                <a:latin typeface="標楷體" panose="03000509000000000000" pitchFamily="65" charset="-120"/>
                <a:ea typeface="標楷體" panose="03000509000000000000" pitchFamily="65" charset="-120"/>
                <a:sym typeface="Arial" panose="020B0604020202020204" pitchFamily="34" charset="0"/>
              </a:rPr>
              <a:t>的檢測。</a:t>
            </a:r>
            <a:r>
              <a:rPr lang="zh-TW" altLang="en-US" sz="1600" dirty="0">
                <a:latin typeface="標楷體" panose="03000509000000000000" pitchFamily="65" charset="-120"/>
                <a:ea typeface="標楷體" panose="03000509000000000000" pitchFamily="65" charset="-120"/>
                <a:sym typeface="Arial" panose="020B0604020202020204" pitchFamily="34" charset="0"/>
              </a:rPr>
              <a:t>分數低於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8</a:t>
            </a:r>
            <a:r>
              <a:rPr lang="zh-TW" altLang="en-US" sz="1600" dirty="0">
                <a:latin typeface="標楷體" panose="03000509000000000000" pitchFamily="65" charset="-120"/>
                <a:ea typeface="標楷體" panose="03000509000000000000" pitchFamily="65" charset="-120"/>
                <a:sym typeface="Arial" panose="020B0604020202020204" pitchFamily="34" charset="0"/>
              </a:rPr>
              <a:t>表示該人沒有睡眠負擔；分數</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9</a:t>
            </a:r>
            <a:r>
              <a:rPr lang="zh-TW" altLang="en-US" sz="1600" dirty="0">
                <a:latin typeface="標楷體" panose="03000509000000000000" pitchFamily="65" charset="-120"/>
                <a:ea typeface="標楷體" panose="03000509000000000000" pitchFamily="65" charset="-120"/>
                <a:sym typeface="Arial" panose="020B0604020202020204" pitchFamily="34" charset="0"/>
              </a:rPr>
              <a:t>到</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14</a:t>
            </a:r>
            <a:r>
              <a:rPr lang="zh-TW" altLang="en-US" sz="1600" dirty="0">
                <a:latin typeface="標楷體" panose="03000509000000000000" pitchFamily="65" charset="-120"/>
                <a:ea typeface="標楷體" panose="03000509000000000000" pitchFamily="65" charset="-120"/>
                <a:sym typeface="Arial" panose="020B0604020202020204" pitchFamily="34" charset="0"/>
              </a:rPr>
              <a:t>表示該人有嗜睡跡象，如果得分高於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15</a:t>
            </a:r>
            <a:r>
              <a:rPr lang="zh-TW" altLang="en-US" sz="1600" dirty="0">
                <a:latin typeface="標楷體" panose="03000509000000000000" pitchFamily="65" charset="-120"/>
                <a:ea typeface="標楷體" panose="03000509000000000000" pitchFamily="65" charset="-120"/>
                <a:sym typeface="Arial" panose="020B0604020202020204" pitchFamily="34" charset="0"/>
              </a:rPr>
              <a:t>，此人表現出過度嗜睡的跡象</a:t>
            </a:r>
            <a:r>
              <a:rPr lang="zh-CN" altLang="en-US" sz="1600" dirty="0">
                <a:latin typeface="標楷體" panose="03000509000000000000" pitchFamily="65" charset="-120"/>
                <a:ea typeface="標楷體" panose="03000509000000000000" pitchFamily="65" charset="-120"/>
                <a:sym typeface="Arial" panose="020B0604020202020204" pitchFamily="34" charset="0"/>
              </a:rPr>
              <a:t>。</a:t>
            </a:r>
            <a:endParaRPr lang="en-US" altLang="zh-CN" sz="1600" dirty="0">
              <a:latin typeface="標楷體" panose="03000509000000000000" pitchFamily="65" charset="-120"/>
              <a:ea typeface="標楷體" panose="03000509000000000000" pitchFamily="65" charset="-120"/>
              <a:sym typeface="Arial" panose="020B0604020202020204" pitchFamily="34" charset="0"/>
            </a:endParaRPr>
          </a:p>
          <a:p>
            <a:r>
              <a:rPr lang="zh-TW" altLang="en-US" sz="1600" dirty="0">
                <a:latin typeface="標楷體" panose="03000509000000000000" pitchFamily="65" charset="-120"/>
                <a:ea typeface="標楷體" panose="03000509000000000000" pitchFamily="65" charset="-120"/>
                <a:sym typeface="Arial" panose="020B0604020202020204" pitchFamily="34" charset="0"/>
              </a:rPr>
              <a:t>在實驗之前，對參與者的年齡，睡眠質量（</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1-10</a:t>
            </a:r>
            <a:r>
              <a:rPr lang="zh-TW" altLang="en-US" sz="1600" dirty="0">
                <a:latin typeface="標楷體" panose="03000509000000000000" pitchFamily="65" charset="-120"/>
                <a:ea typeface="標楷體" panose="03000509000000000000" pitchFamily="65" charset="-120"/>
                <a:sym typeface="Arial" panose="020B0604020202020204" pitchFamily="34" charset="0"/>
              </a:rPr>
              <a:t>級），咖啡因攝入量（從未，很少，</a:t>
            </a:r>
            <a:r>
              <a:rPr lang="zh-CN" altLang="en-US" sz="1600" dirty="0">
                <a:latin typeface="標楷體" panose="03000509000000000000" pitchFamily="65" charset="-120"/>
                <a:ea typeface="標楷體" panose="03000509000000000000" pitchFamily="65" charset="-120"/>
                <a:sym typeface="Arial" panose="020B0604020202020204" pitchFamily="34" charset="0"/>
              </a:rPr>
              <a:t>每天</a:t>
            </a:r>
            <a:r>
              <a:rPr lang="zh-TW" altLang="en-US" sz="1600" dirty="0">
                <a:latin typeface="標楷體" panose="03000509000000000000" pitchFamily="65" charset="-120"/>
                <a:ea typeface="標楷體" panose="03000509000000000000" pitchFamily="65" charset="-120"/>
                <a:sym typeface="Arial" panose="020B0604020202020204" pitchFamily="34" charset="0"/>
              </a:rPr>
              <a:t>一兩杯</a:t>
            </a:r>
            <a:r>
              <a:rPr lang="zh-CN" altLang="en-US" sz="1600" dirty="0">
                <a:latin typeface="標楷體" panose="03000509000000000000" pitchFamily="65" charset="-120"/>
                <a:ea typeface="標楷體" panose="03000509000000000000" pitchFamily="65" charset="-12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每天超過兩杯）進行詢問每天，</a:t>
            </a:r>
            <a:r>
              <a:rPr lang="zh-CN" altLang="en-US" sz="1600" dirty="0">
                <a:latin typeface="標楷體" panose="03000509000000000000" pitchFamily="65" charset="-120"/>
                <a:ea typeface="標楷體" panose="03000509000000000000" pitchFamily="65" charset="-120"/>
                <a:sym typeface="Arial" panose="020B0604020202020204" pitchFamily="34" charset="0"/>
              </a:rPr>
              <a:t>駕</a:t>
            </a:r>
            <a:r>
              <a:rPr lang="zh-TW" altLang="en-US" sz="1600" dirty="0">
                <a:latin typeface="標楷體" panose="03000509000000000000" pitchFamily="65" charset="-120"/>
                <a:ea typeface="標楷體" panose="03000509000000000000" pitchFamily="65" charset="-120"/>
                <a:sym typeface="Arial" panose="020B0604020202020204" pitchFamily="34" charset="0"/>
              </a:rPr>
              <a:t>車頻率（偶爾，每月</a:t>
            </a:r>
            <a:r>
              <a:rPr lang="zh-CN" altLang="en-US" sz="1600" dirty="0">
                <a:latin typeface="標楷體" panose="03000509000000000000" pitchFamily="65" charset="-120"/>
                <a:ea typeface="標楷體" panose="03000509000000000000" pitchFamily="65" charset="-120"/>
                <a:sym typeface="Arial" panose="020B0604020202020204" pitchFamily="34" charset="0"/>
              </a:rPr>
              <a:t>多次</a:t>
            </a:r>
            <a:r>
              <a:rPr lang="zh-TW" altLang="en-US" sz="1600" dirty="0">
                <a:latin typeface="標楷體" panose="03000509000000000000" pitchFamily="65" charset="-120"/>
                <a:ea typeface="標楷體" panose="03000509000000000000" pitchFamily="65" charset="-120"/>
                <a:sym typeface="Arial" panose="020B0604020202020204" pitchFamily="34" charset="0"/>
              </a:rPr>
              <a:t>，一周或一天幾次），每年公里數。評估</a:t>
            </a:r>
            <a:r>
              <a:rPr lang="zh-CN" altLang="en-US" sz="1600" dirty="0">
                <a:latin typeface="標楷體" panose="03000509000000000000" pitchFamily="65" charset="-120"/>
                <a:ea typeface="標楷體" panose="03000509000000000000" pitchFamily="65" charset="-120"/>
                <a:sym typeface="Arial" panose="020B0604020202020204" pitchFamily="34" charset="0"/>
              </a:rPr>
              <a:t>參與者的</a:t>
            </a:r>
            <a:r>
              <a:rPr lang="zh-TW" altLang="en-US" sz="1600" dirty="0">
                <a:latin typeface="標楷體" panose="03000509000000000000" pitchFamily="65" charset="-120"/>
                <a:ea typeface="標楷體" panose="03000509000000000000" pitchFamily="65" charset="-120"/>
                <a:sym typeface="Arial" panose="020B0604020202020204" pitchFamily="34" charset="0"/>
              </a:rPr>
              <a:t>晝夜節律類型，</a:t>
            </a:r>
            <a:r>
              <a:rPr lang="zh-CN" altLang="en-US" sz="1600" dirty="0">
                <a:latin typeface="標楷體" panose="03000509000000000000" pitchFamily="65" charset="-120"/>
                <a:ea typeface="標楷體" panose="03000509000000000000" pitchFamily="65" charset="-120"/>
                <a:sym typeface="Arial" panose="020B0604020202020204" pitchFamily="34" charset="0"/>
              </a:rPr>
              <a:t>使用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Horne</a:t>
            </a:r>
            <a:r>
              <a:rPr lang="zh-TW" altLang="en-US" sz="1600" dirty="0">
                <a:latin typeface="標楷體" panose="03000509000000000000" pitchFamily="65" charset="-120"/>
                <a:ea typeface="標楷體" panose="03000509000000000000" pitchFamily="65" charset="-120"/>
                <a:sym typeface="Arial" panose="020B0604020202020204" pitchFamily="34" charset="0"/>
              </a:rPr>
              <a:t>和</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Ostberg</a:t>
            </a:r>
            <a:r>
              <a:rPr lang="zh-TW" altLang="en-US" sz="1600" dirty="0">
                <a:latin typeface="標楷體" panose="03000509000000000000" pitchFamily="65" charset="-120"/>
                <a:ea typeface="標楷體" panose="03000509000000000000" pitchFamily="65" charset="-120"/>
                <a:sym typeface="Arial" panose="020B0604020202020204" pitchFamily="34" charset="0"/>
              </a:rPr>
              <a:t>早晨</a:t>
            </a:r>
            <a:r>
              <a:rPr lang="en-US" altLang="zh-TW" sz="1600" dirty="0">
                <a:latin typeface="標楷體" panose="03000509000000000000" pitchFamily="65" charset="-120"/>
                <a:ea typeface="標楷體" panose="03000509000000000000" pitchFamily="65" charset="-12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晚上的得分問卷（</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Horne</a:t>
            </a:r>
            <a:r>
              <a:rPr lang="en-US" altLang="zh-TW" sz="1600" dirty="0">
                <a:latin typeface="標楷體" panose="03000509000000000000" pitchFamily="65" charset="-120"/>
                <a:ea typeface="標楷體" panose="03000509000000000000" pitchFamily="65" charset="-12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and</a:t>
            </a:r>
            <a:r>
              <a:rPr lang="en-US" altLang="zh-TW" sz="1600" dirty="0">
                <a:latin typeface="標楷體" panose="03000509000000000000" pitchFamily="65" charset="-120"/>
                <a:ea typeface="標楷體" panose="03000509000000000000" pitchFamily="65" charset="-120"/>
                <a:sym typeface="Arial" panose="020B0604020202020204" pitchFamily="34" charset="0"/>
              </a:rPr>
              <a:t> </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Ostberg</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1975</a:t>
            </a:r>
            <a:r>
              <a:rPr lang="zh-TW" altLang="en-US" sz="1600" dirty="0">
                <a:latin typeface="標楷體" panose="03000509000000000000" pitchFamily="65" charset="-120"/>
                <a:ea typeface="標楷體" panose="03000509000000000000" pitchFamily="65" charset="-120"/>
                <a:sym typeface="Arial" panose="020B0604020202020204" pitchFamily="34" charset="0"/>
              </a:rPr>
              <a:t>）。所有與參與者有關的所有指標後來都被視為參與者信息，並被用於改善模型的性能。</a:t>
            </a:r>
            <a:endParaRPr lang="zh-CN" altLang="en-US" sz="1600" dirty="0">
              <a:latin typeface="標楷體" panose="03000509000000000000" pitchFamily="65" charset="-120"/>
              <a:ea typeface="標楷體" panose="03000509000000000000" pitchFamily="65" charset="-120"/>
              <a:sym typeface="Arial" panose="020B0604020202020204" pitchFamily="34" charset="0"/>
            </a:endParaRPr>
          </a:p>
          <a:p>
            <a:pPr rtl="0"/>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30381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Method—</a:t>
            </a:r>
            <a:r>
              <a:rPr lang="en-US" altLang="zh-CN" dirty="0">
                <a:latin typeface="Times New Roman" panose="02020603050405020304" pitchFamily="18" charset="0"/>
                <a:cs typeface="Times New Roman" panose="02020603050405020304" pitchFamily="18" charset="0"/>
              </a:rPr>
              <a:t>Protocol</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pPr>
              <a:spcBef>
                <a:spcPts val="1200"/>
              </a:spcBef>
            </a:pPr>
            <a:r>
              <a:rPr lang="zh-CN" altLang="en-US" sz="1600" dirty="0">
                <a:latin typeface="標楷體" panose="03000509000000000000" pitchFamily="65" charset="-120"/>
                <a:ea typeface="標楷體" panose="03000509000000000000" pitchFamily="65" charset="-120"/>
              </a:rPr>
              <a:t>午餐後，參與者</a:t>
            </a:r>
            <a:r>
              <a:rPr lang="zh-TW" altLang="en-US" sz="1600" dirty="0">
                <a:latin typeface="標楷體" panose="03000509000000000000" pitchFamily="65" charset="-120"/>
                <a:ea typeface="標楷體" panose="03000509000000000000" pitchFamily="65" charset="-120"/>
              </a:rPr>
              <a:t>在空調室中的靜態駕駛模擬器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1600" dirty="0">
                <a:latin typeface="標楷體" panose="03000509000000000000" pitchFamily="65" charset="-120"/>
                <a:ea typeface="標楷體" panose="03000509000000000000" pitchFamily="65" charset="-120"/>
              </a:rPr>
              <a:t>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600" dirty="0">
                <a:latin typeface="標楷體" panose="03000509000000000000" pitchFamily="65" charset="-120"/>
                <a:ea typeface="標楷體" panose="03000509000000000000" pitchFamily="65" charset="-120"/>
              </a:rPr>
              <a:t>分鐘，溫度控制在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600" dirty="0">
                <a:latin typeface="標楷體" panose="03000509000000000000" pitchFamily="65" charset="-120"/>
                <a:ea typeface="標楷體" panose="03000509000000000000" pitchFamily="65" charset="-120"/>
              </a:rPr>
              <a:t>攝氏度。根據有關晝夜節律的文獻，在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02:00</a:t>
            </a:r>
            <a:r>
              <a:rPr lang="zh-TW" altLang="en-US" sz="1600" dirty="0">
                <a:latin typeface="標楷體" panose="03000509000000000000" pitchFamily="65" charset="-120"/>
                <a:ea typeface="標楷體" panose="03000509000000000000" pitchFamily="65" charset="-120"/>
              </a:rPr>
              <a:t>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06:00</a:t>
            </a:r>
            <a:r>
              <a:rPr lang="zh-TW" altLang="en-US" sz="1600" dirty="0">
                <a:latin typeface="標楷體" panose="03000509000000000000" pitchFamily="65" charset="-120"/>
                <a:ea typeface="標楷體" panose="03000509000000000000" pitchFamily="65" charset="-120"/>
              </a:rPr>
              <a:t>和</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14:00</a:t>
            </a:r>
            <a:r>
              <a:rPr lang="zh-TW" altLang="en-US" sz="1600" dirty="0">
                <a:latin typeface="標楷體" panose="03000509000000000000" pitchFamily="65" charset="-120"/>
                <a:ea typeface="標楷體" panose="03000509000000000000" pitchFamily="65" charset="-120"/>
              </a:rPr>
              <a:t>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16:00</a:t>
            </a:r>
            <a:r>
              <a:rPr lang="zh-TW" altLang="en-US" sz="1600" dirty="0">
                <a:latin typeface="標楷體" panose="03000509000000000000" pitchFamily="65" charset="-120"/>
                <a:ea typeface="標楷體" panose="03000509000000000000" pitchFamily="65" charset="-120"/>
              </a:rPr>
              <a:t>之間入睡的概率分別是</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1600" dirty="0">
                <a:latin typeface="標楷體" panose="03000509000000000000" pitchFamily="65" charset="-120"/>
                <a:ea typeface="標楷體" panose="03000509000000000000" pitchFamily="65" charset="-120"/>
              </a:rPr>
              <a:t>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19:00</a:t>
            </a:r>
            <a:r>
              <a:rPr lang="zh-TW" altLang="en-US" sz="1600" dirty="0">
                <a:latin typeface="標楷體" panose="03000509000000000000" pitchFamily="65" charset="-120"/>
                <a:ea typeface="標楷體" panose="03000509000000000000" pitchFamily="65" charset="-120"/>
              </a:rPr>
              <a:t>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標楷體" panose="03000509000000000000" pitchFamily="65" charset="-120"/>
                <a:ea typeface="標楷體" panose="03000509000000000000" pitchFamily="65" charset="-120"/>
              </a:rPr>
              <a:t>倍（</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Horne</a:t>
            </a:r>
            <a:r>
              <a:rPr lang="en-US" altLang="zh-TW" sz="1600" dirty="0">
                <a:latin typeface="標楷體" panose="03000509000000000000" pitchFamily="65" charset="-120"/>
                <a:ea typeface="標楷體" panose="03000509000000000000" pitchFamily="65" charset="-120"/>
              </a:rPr>
              <a:t> </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and</a:t>
            </a:r>
            <a:r>
              <a:rPr lang="en-US" altLang="zh-CN" sz="1600" dirty="0">
                <a:latin typeface="標楷體" panose="03000509000000000000" pitchFamily="65" charset="-120"/>
                <a:ea typeface="標楷體" panose="03000509000000000000" pitchFamily="65" charset="-120"/>
              </a:rPr>
              <a:t> </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rPr>
              <a:t>Reyner</a:t>
            </a:r>
            <a:r>
              <a:rPr lang="en-US" altLang="zh-TW" sz="1600" dirty="0">
                <a:latin typeface="標楷體" panose="03000509000000000000" pitchFamily="65" charset="-120"/>
                <a:ea typeface="標楷體" panose="03000509000000000000" pitchFamily="65" charset="-120"/>
              </a:rPr>
              <a:t>,</a:t>
            </a:r>
            <a:r>
              <a:rPr lang="zh-CN" altLang="en-US" sz="1600" dirty="0">
                <a:latin typeface="標楷體" panose="03000509000000000000" pitchFamily="65" charset="-120"/>
                <a:ea typeface="標楷體" panose="03000509000000000000" pitchFamily="65" charset="-12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1999</a:t>
            </a:r>
            <a:r>
              <a:rPr lang="zh-TW" altLang="en-US" sz="1600" dirty="0">
                <a:latin typeface="標楷體" panose="03000509000000000000" pitchFamily="65" charset="-120"/>
                <a:ea typeface="標楷體" panose="03000509000000000000" pitchFamily="65" charset="-120"/>
              </a:rPr>
              <a:t>）。選擇了一個介於嗜睡的低風險（早晨）和最高風險（夜晚結束）</a:t>
            </a:r>
            <a:r>
              <a:rPr lang="zh-CN" altLang="en-US" sz="1600" dirty="0">
                <a:latin typeface="標楷體" panose="03000509000000000000" pitchFamily="65" charset="-120"/>
                <a:ea typeface="標楷體" panose="03000509000000000000" pitchFamily="65" charset="-120"/>
              </a:rPr>
              <a:t>的時間段</a:t>
            </a:r>
            <a:r>
              <a:rPr lang="zh-TW" altLang="en-US" sz="1600" dirty="0">
                <a:latin typeface="標楷體" panose="03000509000000000000" pitchFamily="65" charset="-120"/>
                <a:ea typeface="標楷體" panose="03000509000000000000" pitchFamily="65" charset="-120"/>
              </a:rPr>
              <a:t>。道路和交通都是使用</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rPr>
              <a:t>SCANeRStudio</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生成的。在駕駛過程中，使用以下硬件和軟件記錄了有關駕駛性能，眼瞼和頭部運動的數據以及生理數據：</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rPr>
              <a:t>SCANeRStudio</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（用於在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10Hz</a:t>
            </a:r>
            <a:r>
              <a:rPr lang="zh-TW" altLang="en-US" sz="1600" dirty="0">
                <a:latin typeface="標楷體" panose="03000509000000000000" pitchFamily="65" charset="-120"/>
                <a:ea typeface="標楷體" panose="03000509000000000000" pitchFamily="65" charset="-120"/>
              </a:rPr>
              <a:t>時的駕駛性能），</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rPr>
              <a:t>faceLAB</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（用於在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60Hz</a:t>
            </a:r>
            <a:r>
              <a:rPr lang="zh-TW" altLang="en-US" sz="1600" dirty="0">
                <a:latin typeface="標楷體" panose="03000509000000000000" pitchFamily="65" charset="-120"/>
                <a:ea typeface="標楷體" panose="03000509000000000000" pitchFamily="65" charset="-120"/>
              </a:rPr>
              <a:t>時的感覺運動信號）以及</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心電圖</a:t>
            </a:r>
            <a:r>
              <a:rPr lang="zh-TW" altLang="en-US" sz="1600" dirty="0">
                <a:latin typeface="標楷體" panose="03000509000000000000" pitchFamily="65" charset="-120"/>
                <a:ea typeface="標楷體" panose="03000509000000000000" pitchFamily="65" charset="-120"/>
              </a:rPr>
              <a:t>，使用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Biopac®MP150</a:t>
            </a:r>
            <a:r>
              <a:rPr lang="zh-TW" altLang="en-US" sz="1600" dirty="0">
                <a:latin typeface="標楷體" panose="03000509000000000000" pitchFamily="65" charset="-120"/>
                <a:ea typeface="標楷體" panose="03000509000000000000" pitchFamily="65" charset="-120"/>
              </a:rPr>
              <a:t>系統和</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rPr>
              <a:t>Acqknowledge</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軟件在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1000Hz</a:t>
            </a:r>
            <a:r>
              <a:rPr lang="zh-TW" altLang="en-US" sz="1600" dirty="0">
                <a:latin typeface="標楷體" panose="03000509000000000000" pitchFamily="65" charset="-120"/>
                <a:ea typeface="標楷體" panose="03000509000000000000" pitchFamily="65" charset="-120"/>
              </a:rPr>
              <a:t>下進行脈搏容積描記（</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PPG</a:t>
            </a:r>
            <a:r>
              <a:rPr lang="zh-TW" altLang="en-US" sz="1600" dirty="0">
                <a:latin typeface="標楷體" panose="03000509000000000000" pitchFamily="65" charset="-120"/>
                <a:ea typeface="標楷體" panose="03000509000000000000" pitchFamily="65" charset="-12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EDA</a:t>
            </a:r>
            <a:r>
              <a:rPr lang="zh-TW" altLang="en-US" sz="1600" dirty="0">
                <a:latin typeface="標楷體" panose="03000509000000000000" pitchFamily="65" charset="-120"/>
                <a:ea typeface="標楷體" panose="03000509000000000000" pitchFamily="65" charset="-120"/>
              </a:rPr>
              <a:t>和呼吸</a:t>
            </a:r>
            <a:r>
              <a:rPr lang="zh-CN" altLang="en-US" sz="1600" dirty="0">
                <a:latin typeface="標楷體" panose="03000509000000000000" pitchFamily="65" charset="-120"/>
                <a:ea typeface="標楷體" panose="03000509000000000000" pitchFamily="65" charset="-120"/>
              </a:rPr>
              <a:t>作用</a:t>
            </a:r>
            <a:r>
              <a:rPr lang="zh-TW" altLang="en-US" sz="1600" dirty="0">
                <a:latin typeface="標楷體" panose="03000509000000000000" pitchFamily="65" charset="-120"/>
                <a:ea typeface="標楷體" panose="03000509000000000000" pitchFamily="65" charset="-120"/>
              </a:rPr>
              <a:t>。在這項研究中，也記錄了</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EDA</a:t>
            </a:r>
            <a:r>
              <a:rPr lang="zh-TW" altLang="en-US" sz="1600" dirty="0">
                <a:latin typeface="標楷體" panose="03000509000000000000" pitchFamily="65" charset="-120"/>
                <a:ea typeface="標楷體" panose="03000509000000000000" pitchFamily="65" charset="-120"/>
              </a:rPr>
              <a:t>，但由於信號丟失過多而未使用。</a:t>
            </a:r>
            <a:endParaRPr lang="en-US" altLang="zh-TW" sz="1600" dirty="0">
              <a:latin typeface="標楷體" panose="03000509000000000000" pitchFamily="65" charset="-120"/>
              <a:ea typeface="標楷體" panose="03000509000000000000" pitchFamily="65" charset="-120"/>
            </a:endParaRPr>
          </a:p>
          <a:p>
            <a:pPr>
              <a:spcBef>
                <a:spcPts val="1200"/>
              </a:spcBef>
            </a:pPr>
            <a:r>
              <a:rPr lang="zh-TW" altLang="en-US" sz="1600" dirty="0">
                <a:latin typeface="標楷體" panose="03000509000000000000" pitchFamily="65" charset="-120"/>
                <a:ea typeface="標楷體" panose="03000509000000000000" pitchFamily="65" charset="-120"/>
              </a:rPr>
              <a:t>在模擬器的中央屏幕頂部放置了一個網絡攝像頭，以在</a:t>
            </a:r>
            <a:r>
              <a:rPr lang="zh-CN" altLang="en-US" sz="1600" dirty="0">
                <a:latin typeface="標楷體" panose="03000509000000000000" pitchFamily="65" charset="-120"/>
                <a:ea typeface="標楷體" panose="03000509000000000000" pitchFamily="65" charset="-120"/>
              </a:rPr>
              <a:t>駕駛</a:t>
            </a:r>
            <a:r>
              <a:rPr lang="zh-TW" altLang="en-US" sz="1600" dirty="0">
                <a:latin typeface="標楷體" panose="03000509000000000000" pitchFamily="65" charset="-120"/>
                <a:ea typeface="標楷體" panose="03000509000000000000" pitchFamily="65" charset="-120"/>
              </a:rPr>
              <a:t>期間對參與者進行視頻錄製。</a:t>
            </a:r>
            <a:r>
              <a:rPr lang="zh-CN" altLang="en-US" sz="1600" dirty="0">
                <a:latin typeface="標楷體" panose="03000509000000000000" pitchFamily="65" charset="-120"/>
                <a:ea typeface="標楷體" panose="03000509000000000000" pitchFamily="65" charset="-120"/>
              </a:rPr>
              <a:t>駕駛開始</a:t>
            </a:r>
            <a:r>
              <a:rPr lang="zh-TW" altLang="en-US" sz="1600" dirty="0">
                <a:latin typeface="標楷體" panose="03000509000000000000" pitchFamily="65" charset="-120"/>
                <a:ea typeface="標楷體" panose="03000509000000000000" pitchFamily="65" charset="-120"/>
              </a:rPr>
              <a:t>，參與者沿著高速公路行駛大約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90</a:t>
            </a:r>
            <a:r>
              <a:rPr lang="zh-TW" altLang="en-US" sz="1600" dirty="0">
                <a:latin typeface="標楷體" panose="03000509000000000000" pitchFamily="65" charset="-120"/>
                <a:ea typeface="標楷體" panose="03000509000000000000" pitchFamily="65" charset="-120"/>
              </a:rPr>
              <a:t>分鐘，然後關閉了高速公路，行駛大約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dirty="0">
                <a:latin typeface="標楷體" panose="03000509000000000000" pitchFamily="65" charset="-120"/>
                <a:ea typeface="標楷體" panose="03000509000000000000" pitchFamily="65" charset="-120"/>
              </a:rPr>
              <a:t>分鐘到達城市</a:t>
            </a:r>
            <a:r>
              <a:rPr lang="zh-CN" altLang="en-US"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在市區環境開車約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dirty="0">
                <a:latin typeface="標楷體" panose="03000509000000000000" pitchFamily="65" charset="-120"/>
                <a:ea typeface="標楷體" panose="03000509000000000000" pitchFamily="65" charset="-120"/>
              </a:rPr>
              <a:t>分鐘。在大部分高速公路延伸期間，都沒有</a:t>
            </a:r>
            <a:r>
              <a:rPr lang="zh-CN" altLang="en-US" sz="1600" dirty="0">
                <a:latin typeface="標楷體" panose="03000509000000000000" pitchFamily="65" charset="-120"/>
                <a:ea typeface="標楷體" panose="03000509000000000000" pitchFamily="65" charset="-120"/>
              </a:rPr>
              <a:t>汽車</a:t>
            </a:r>
            <a:r>
              <a:rPr lang="zh-TW" altLang="en-US" sz="1600" dirty="0">
                <a:latin typeface="標楷體" panose="03000509000000000000" pitchFamily="65" charset="-120"/>
                <a:ea typeface="標楷體" panose="03000509000000000000" pitchFamily="65" charset="-120"/>
              </a:rPr>
              <a:t>。大約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1600" dirty="0">
                <a:latin typeface="標楷體" panose="03000509000000000000" pitchFamily="65" charset="-120"/>
                <a:ea typeface="標楷體" panose="03000509000000000000" pitchFamily="65" charset="-120"/>
              </a:rPr>
              <a:t>的路程</a:t>
            </a:r>
            <a:r>
              <a:rPr lang="zh-CN" altLang="en-US" sz="1600" dirty="0">
                <a:latin typeface="標楷體" panose="03000509000000000000" pitchFamily="65" charset="-120"/>
                <a:ea typeface="標楷體" panose="03000509000000000000" pitchFamily="65" charset="-120"/>
              </a:rPr>
              <a:t>時</a:t>
            </a:r>
            <a:r>
              <a:rPr lang="zh-TW" altLang="en-US" sz="1600" dirty="0">
                <a:latin typeface="標楷體" panose="03000509000000000000" pitchFamily="65" charset="-120"/>
                <a:ea typeface="標楷體" panose="03000509000000000000" pitchFamily="65" charset="-120"/>
              </a:rPr>
              <a:t>，有</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1600" dirty="0">
                <a:latin typeface="標楷體" panose="03000509000000000000" pitchFamily="65" charset="-120"/>
                <a:ea typeface="標楷體" panose="03000509000000000000" pitchFamily="65" charset="-120"/>
              </a:rPr>
              <a:t>輛汽車從高速公路的右側出現，並在數公里後消失。突然增加的交通量旨在改變駕駛員的睡意程度。</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Rossi et al. (2011)</a:t>
            </a:r>
            <a:r>
              <a:rPr lang="zh-TW" altLang="en-US" sz="1600" dirty="0">
                <a:latin typeface="標楷體" panose="03000509000000000000" pitchFamily="65" charset="-120"/>
                <a:ea typeface="標楷體" panose="03000509000000000000" pitchFamily="65" charset="-120"/>
              </a:rPr>
              <a:t>證明了駕駛員在單調和</a:t>
            </a:r>
            <a:r>
              <a:rPr lang="zh-CN" altLang="en-US" sz="1600" dirty="0">
                <a:latin typeface="標楷體" panose="03000509000000000000" pitchFamily="65" charset="-120"/>
                <a:ea typeface="標楷體" panose="03000509000000000000" pitchFamily="65" charset="-120"/>
              </a:rPr>
              <a:t>午後</a:t>
            </a:r>
            <a:r>
              <a:rPr lang="zh-TW" altLang="en-US" sz="1600" dirty="0">
                <a:latin typeface="標楷體" panose="03000509000000000000" pitchFamily="65" charset="-120"/>
                <a:ea typeface="標楷體" panose="03000509000000000000" pitchFamily="65" charset="-120"/>
              </a:rPr>
              <a:t>的場景</a:t>
            </a:r>
            <a:r>
              <a:rPr lang="zh-CN" altLang="en-US" sz="1600" dirty="0">
                <a:latin typeface="標楷體" panose="03000509000000000000" pitchFamily="65" charset="-120"/>
                <a:ea typeface="標楷體" panose="03000509000000000000" pitchFamily="65" charset="-120"/>
              </a:rPr>
              <a:t>中</a:t>
            </a:r>
            <a:r>
              <a:rPr lang="zh-TW" altLang="en-US" sz="1600" dirty="0">
                <a:latin typeface="標楷體" panose="03000509000000000000" pitchFamily="65" charset="-120"/>
                <a:ea typeface="標楷體" panose="03000509000000000000" pitchFamily="65" charset="-120"/>
              </a:rPr>
              <a:t>更容易昏昏欲睡。</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63383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en-US" altLang="zh-CN" dirty="0">
                <a:latin typeface="Times New Roman" panose="02020603050405020304" pitchFamily="18" charset="0"/>
                <a:cs typeface="Times New Roman" panose="02020603050405020304" pitchFamily="18" charset="0"/>
                <a:sym typeface="Arial" panose="020B0604020202020204" pitchFamily="34" charset="0"/>
              </a:rPr>
              <a:t>Method—</a:t>
            </a:r>
            <a:r>
              <a:rPr lang="en-US" altLang="zh-CN" dirty="0">
                <a:latin typeface="Times New Roman" panose="02020603050405020304" pitchFamily="18" charset="0"/>
                <a:cs typeface="Times New Roman" panose="02020603050405020304" pitchFamily="18" charset="0"/>
              </a:rPr>
              <a:t>Data analysis and modeling</a:t>
            </a:r>
            <a:endParaRPr lang="zh-CN" altLang="en-US"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内容占位符 2"/>
          <p:cNvSpPr>
            <a:spLocks noGrp="1"/>
          </p:cNvSpPr>
          <p:nvPr>
            <p:ph idx="1"/>
          </p:nvPr>
        </p:nvSpPr>
        <p:spPr/>
        <p:txBody>
          <a:bodyPr rtlCol="0">
            <a:normAutofit/>
          </a:bodyPr>
          <a:lstStyle/>
          <a:p>
            <a:r>
              <a:rPr lang="zh-CN" altLang="en-US" sz="1600" dirty="0">
                <a:latin typeface="標楷體" panose="03000509000000000000" pitchFamily="65" charset="-120"/>
                <a:ea typeface="標楷體" panose="03000509000000000000" pitchFamily="65" charset="-120"/>
                <a:sym typeface="Arial" panose="020B0604020202020204" pitchFamily="34" charset="0"/>
              </a:rPr>
              <a:t>通過視頻對駕駛員的狀態進行全面的評估。</a:t>
            </a:r>
            <a:r>
              <a:rPr lang="zh-TW" altLang="en-US" sz="1600" dirty="0">
                <a:latin typeface="標楷體" panose="03000509000000000000" pitchFamily="65" charset="-120"/>
                <a:ea typeface="標楷體" panose="03000509000000000000" pitchFamily="65" charset="-120"/>
                <a:sym typeface="Arial" panose="020B0604020202020204" pitchFamily="34" charset="0"/>
              </a:rPr>
              <a:t>視頻分析很長，需要幾名觀察員進行一定程度的培訓。</a:t>
            </a:r>
            <a:r>
              <a:rPr lang="zh-CN" altLang="en-US" sz="1600" dirty="0">
                <a:latin typeface="標楷體" panose="03000509000000000000" pitchFamily="65" charset="-120"/>
                <a:ea typeface="標楷體" panose="03000509000000000000" pitchFamily="65" charset="-120"/>
                <a:sym typeface="Arial" panose="020B0604020202020204" pitchFamily="34" charset="0"/>
              </a:rPr>
              <a:t>為了更加可靠，此方法使用標準和等級量表作為不同觀察者的評估依據。</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ORD</a:t>
            </a:r>
            <a:r>
              <a:rPr lang="zh-CN" altLang="en-US" sz="1600" dirty="0">
                <a:latin typeface="標楷體" panose="03000509000000000000" pitchFamily="65" charset="-120"/>
                <a:ea typeface="標楷體" panose="03000509000000000000" pitchFamily="65" charset="-120"/>
                <a:sym typeface="Arial" panose="020B0604020202020204" pitchFamily="34" charset="0"/>
              </a:rPr>
              <a:t>是一個從</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r>
              <a:rPr lang="zh-CN" altLang="en-US" sz="1600" dirty="0">
                <a:latin typeface="標楷體" panose="03000509000000000000" pitchFamily="65" charset="-120"/>
                <a:ea typeface="標楷體" panose="03000509000000000000" pitchFamily="65" charset="-120"/>
                <a:sym typeface="Arial" panose="020B0604020202020204" pitchFamily="34" charset="0"/>
              </a:rPr>
              <a:t>警惕</a:t>
            </a:r>
            <a:r>
              <a:rPr lang="zh-TW" altLang="en-US" sz="1600" dirty="0">
                <a:latin typeface="標楷體" panose="03000509000000000000" pitchFamily="65" charset="-120"/>
                <a:ea typeface="標楷體" panose="03000509000000000000" pitchFamily="65" charset="-120"/>
                <a:sym typeface="Arial" panose="020B0604020202020204" pitchFamily="34" charset="0"/>
              </a:rPr>
              <a:t>”到“極度困倦”的連續</a:t>
            </a:r>
            <a:r>
              <a:rPr lang="zh-CN" altLang="en-US" sz="1600" dirty="0">
                <a:latin typeface="標楷體" panose="03000509000000000000" pitchFamily="65" charset="-120"/>
                <a:ea typeface="標楷體" panose="03000509000000000000" pitchFamily="65" charset="-120"/>
                <a:sym typeface="Arial" panose="020B0604020202020204" pitchFamily="34" charset="0"/>
              </a:rPr>
              <a:t>量表</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r>
              <a:rPr lang="zh-CN" altLang="en-US" sz="1600" dirty="0">
                <a:latin typeface="標楷體" panose="03000509000000000000" pitchFamily="65" charset="-120"/>
                <a:ea typeface="標楷體" panose="03000509000000000000" pitchFamily="65" charset="-120"/>
                <a:sym typeface="Arial" panose="020B0604020202020204" pitchFamily="34" charset="0"/>
              </a:rPr>
              <a:t>該量表包含一系列可以在駕駛員身上觀察到的標準，即一個有睡意駕駛員的特徵</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Wierwille</a:t>
            </a:r>
            <a:r>
              <a:rPr lang="zh-TW" altLang="en-US" sz="16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 </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and</a:t>
            </a:r>
            <a:r>
              <a:rPr lang="en-US" altLang="zh-CN" sz="16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Ellsworth</a:t>
            </a:r>
            <a:r>
              <a:rPr lang="en-US" altLang="zh-TW" sz="16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1994</a:t>
            </a:r>
            <a:r>
              <a:rPr lang="zh-TW" altLang="en-US" sz="1600" dirty="0">
                <a:latin typeface="標楷體" panose="03000509000000000000" pitchFamily="65" charset="-120"/>
                <a:ea typeface="標楷體" panose="03000509000000000000" pitchFamily="65" charset="-120"/>
                <a:sym typeface="Arial" panose="020B0604020202020204" pitchFamily="34" charset="0"/>
              </a:rPr>
              <a:t>）。兩名</a:t>
            </a:r>
            <a:r>
              <a:rPr lang="zh-CN" altLang="en-US" sz="1600" dirty="0">
                <a:latin typeface="標楷體" panose="03000509000000000000" pitchFamily="65" charset="-120"/>
                <a:ea typeface="標楷體" panose="03000509000000000000" pitchFamily="65" charset="-120"/>
                <a:sym typeface="Arial" panose="020B0604020202020204" pitchFamily="34" charset="0"/>
              </a:rPr>
              <a:t>訓練有素</a:t>
            </a:r>
            <a:r>
              <a:rPr lang="zh-TW" altLang="en-US" sz="1600" dirty="0">
                <a:latin typeface="標楷體" panose="03000509000000000000" pitchFamily="65" charset="-120"/>
                <a:ea typeface="標楷體" panose="03000509000000000000" pitchFamily="65" charset="-120"/>
                <a:sym typeface="Arial" panose="020B0604020202020204" pitchFamily="34" charset="0"/>
              </a:rPr>
              <a:t>的評分者對</a:t>
            </a:r>
            <a:r>
              <a:rPr lang="zh-CN" altLang="en-US" sz="1600" dirty="0">
                <a:latin typeface="標楷體" panose="03000509000000000000" pitchFamily="65" charset="-120"/>
                <a:ea typeface="標楷體" panose="03000509000000000000" pitchFamily="65" charset="-120"/>
                <a:sym typeface="Arial" panose="020B0604020202020204" pitchFamily="34" charset="0"/>
              </a:rPr>
              <a:t>每段視頻</a:t>
            </a:r>
            <a:r>
              <a:rPr lang="zh-TW" altLang="en-US" sz="1600" dirty="0">
                <a:latin typeface="標楷體" panose="03000509000000000000" pitchFamily="65" charset="-120"/>
                <a:ea typeface="標楷體" panose="03000509000000000000" pitchFamily="65" charset="-120"/>
                <a:sym typeface="Arial" panose="020B0604020202020204" pitchFamily="34" charset="0"/>
              </a:rPr>
              <a:t>進行評估，</a:t>
            </a:r>
            <a:r>
              <a:rPr lang="zh-CN" altLang="en-US" sz="1600" dirty="0">
                <a:latin typeface="標楷體" panose="03000509000000000000" pitchFamily="65" charset="-120"/>
                <a:ea typeface="標楷體" panose="03000509000000000000" pitchFamily="65" charset="-120"/>
                <a:sym typeface="Arial" panose="020B0604020202020204" pitchFamily="34" charset="0"/>
              </a:rPr>
              <a:t>評分範圍</a:t>
            </a:r>
            <a:r>
              <a:rPr lang="zh-TW" altLang="en-US" sz="1600" dirty="0">
                <a:latin typeface="標楷體" panose="03000509000000000000" pitchFamily="65" charset="-120"/>
                <a:ea typeface="標楷體" panose="03000509000000000000" pitchFamily="65" charset="-120"/>
                <a:sym typeface="Arial" panose="020B0604020202020204" pitchFamily="34" charset="0"/>
              </a:rPr>
              <a:t>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0</a:t>
            </a:r>
            <a:r>
              <a:rPr lang="zh-TW" altLang="en-US" sz="1600" dirty="0">
                <a:latin typeface="標楷體" panose="03000509000000000000" pitchFamily="65" charset="-120"/>
                <a:ea typeface="標楷體" panose="03000509000000000000" pitchFamily="65" charset="-120"/>
                <a:sym typeface="Arial" panose="020B0604020202020204" pitchFamily="34" charset="0"/>
              </a:rPr>
              <a:t>（警告）到</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4</a:t>
            </a:r>
            <a:r>
              <a:rPr lang="zh-TW" altLang="en-US" sz="1600" dirty="0">
                <a:latin typeface="標楷體" panose="03000509000000000000" pitchFamily="65" charset="-120"/>
                <a:ea typeface="標楷體" panose="03000509000000000000" pitchFamily="65" charset="-120"/>
                <a:sym typeface="Arial" panose="020B0604020202020204" pitchFamily="34" charset="0"/>
              </a:rPr>
              <a:t>（極度困倦）。</a:t>
            </a:r>
            <a:r>
              <a:rPr lang="zh-CN" altLang="en-US" sz="1600" dirty="0">
                <a:latin typeface="標楷體" panose="03000509000000000000" pitchFamily="65" charset="-120"/>
                <a:ea typeface="標楷體" panose="03000509000000000000" pitchFamily="65" charset="-120"/>
                <a:sym typeface="Arial" panose="020B0604020202020204" pitchFamily="34" charset="0"/>
              </a:rPr>
              <a:t>取兩組評分者的平均睡意水平，</a:t>
            </a:r>
            <a:r>
              <a:rPr lang="zh-TW" altLang="en-US" sz="1600" dirty="0">
                <a:latin typeface="標楷體" panose="03000509000000000000" pitchFamily="65" charset="-120"/>
                <a:ea typeface="標楷體" panose="03000509000000000000" pitchFamily="65" charset="-120"/>
                <a:sym typeface="Arial" panose="020B0604020202020204" pitchFamily="34" charset="0"/>
              </a:rPr>
              <a:t>根據皮爾森線性相關性（</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R = 0.71</a:t>
            </a:r>
            <a:r>
              <a:rPr lang="zh-TW" altLang="en-US" sz="1600" dirty="0">
                <a:latin typeface="標楷體" panose="03000509000000000000" pitchFamily="65" charset="-120"/>
                <a:ea typeface="標楷體" panose="03000509000000000000" pitchFamily="65" charset="-120"/>
                <a:sym typeface="Arial" panose="020B0604020202020204" pitchFamily="34" charset="0"/>
              </a:rPr>
              <a:t>和</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p = 0.00</a:t>
            </a:r>
            <a:r>
              <a:rPr lang="zh-TW" altLang="en-US" sz="1600" dirty="0">
                <a:latin typeface="標楷體" panose="03000509000000000000" pitchFamily="65" charset="-120"/>
                <a:ea typeface="標楷體" panose="03000509000000000000" pitchFamily="65" charset="-120"/>
                <a:sym typeface="Arial" panose="020B0604020202020204" pitchFamily="34" charset="0"/>
              </a:rPr>
              <a:t>）計算評分者</a:t>
            </a:r>
            <a:r>
              <a:rPr lang="zh-CN" altLang="en-US" sz="1600" dirty="0">
                <a:latin typeface="標楷體" panose="03000509000000000000" pitchFamily="65" charset="-120"/>
                <a:ea typeface="標楷體" panose="03000509000000000000" pitchFamily="65" charset="-120"/>
                <a:sym typeface="Arial" panose="020B0604020202020204" pitchFamily="34" charset="0"/>
              </a:rPr>
              <a:t>間的可信度</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endParaRPr lang="en-US" altLang="zh-TW" sz="1600" dirty="0">
              <a:latin typeface="標楷體" panose="03000509000000000000" pitchFamily="65" charset="-120"/>
              <a:ea typeface="標楷體" panose="03000509000000000000" pitchFamily="65" charset="-120"/>
              <a:sym typeface="Arial" panose="020B0604020202020204" pitchFamily="34" charset="0"/>
            </a:endParaRPr>
          </a:p>
          <a:p>
            <a:r>
              <a:rPr lang="zh-TW" altLang="en-US" sz="1600" dirty="0">
                <a:latin typeface="標楷體" panose="03000509000000000000" pitchFamily="65" charset="-120"/>
                <a:ea typeface="標楷體" panose="03000509000000000000" pitchFamily="65" charset="-120"/>
                <a:sym typeface="Arial" panose="020B0604020202020204" pitchFamily="34" charset="0"/>
              </a:rPr>
              <a:t>建模過程可以分為兩個階段。一個人工神經網絡（</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ANN</a:t>
            </a:r>
            <a:r>
              <a:rPr lang="zh-TW" altLang="en-US" sz="1600" dirty="0">
                <a:latin typeface="標楷體" panose="03000509000000000000" pitchFamily="65" charset="-120"/>
                <a:ea typeface="標楷體" panose="03000509000000000000" pitchFamily="65" charset="-120"/>
                <a:sym typeface="Arial" panose="020B0604020202020204" pitchFamily="34" charset="0"/>
              </a:rPr>
              <a:t>）從一組預定功能（檢測模型）中檢測睡意程度。</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ANN</a:t>
            </a:r>
            <a:r>
              <a:rPr lang="zh-TW" altLang="en-US" sz="1600" dirty="0">
                <a:latin typeface="標楷體" panose="03000509000000000000" pitchFamily="65" charset="-120"/>
                <a:ea typeface="標楷體" panose="03000509000000000000" pitchFamily="65" charset="-120"/>
                <a:sym typeface="Arial" panose="020B0604020202020204" pitchFamily="34" charset="0"/>
              </a:rPr>
              <a:t>用於檢測受損狀態（</a:t>
            </a:r>
            <a:r>
              <a:rPr lang="zh-CN" altLang="en-US" sz="1600" dirty="0">
                <a:latin typeface="標楷體" panose="03000509000000000000" pitchFamily="65" charset="-120"/>
                <a:ea typeface="標楷體" panose="03000509000000000000" pitchFamily="65" charset="-120"/>
                <a:sym typeface="Arial" panose="020B0604020202020204" pitchFamily="34" charset="0"/>
              </a:rPr>
              <a:t>疲倦</a:t>
            </a:r>
            <a:r>
              <a:rPr lang="zh-TW" altLang="en-US" sz="1600" dirty="0">
                <a:latin typeface="標楷體" panose="03000509000000000000" pitchFamily="65" charset="-120"/>
                <a:ea typeface="標楷體" panose="03000509000000000000" pitchFamily="65" charset="-120"/>
                <a:sym typeface="Arial" panose="020B0604020202020204" pitchFamily="34" charset="0"/>
              </a:rPr>
              <a:t>程度）。其次，如果睡意程度低於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1.5</a:t>
            </a:r>
            <a:r>
              <a:rPr lang="zh-TW" altLang="en-US" sz="1600" dirty="0">
                <a:latin typeface="標楷體" panose="03000509000000000000" pitchFamily="65" charset="-120"/>
                <a:ea typeface="標楷體" panose="03000509000000000000" pitchFamily="65" charset="-120"/>
                <a:sym typeface="Arial" panose="020B0604020202020204" pitchFamily="34" charset="0"/>
              </a:rPr>
              <a:t>，則第二個</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ANN</a:t>
            </a:r>
            <a:r>
              <a:rPr lang="zh-TW" altLang="en-US" sz="1600" dirty="0">
                <a:latin typeface="標楷體" panose="03000509000000000000" pitchFamily="65" charset="-120"/>
                <a:ea typeface="標楷體" panose="03000509000000000000" pitchFamily="65" charset="-120"/>
                <a:sym typeface="Arial" panose="020B0604020202020204" pitchFamily="34" charset="0"/>
              </a:rPr>
              <a:t>會（以分鐘為單位）預測何時達到</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1.5</a:t>
            </a:r>
            <a:r>
              <a:rPr lang="zh-TW" altLang="en-US" sz="1600" dirty="0">
                <a:latin typeface="標楷體" panose="03000509000000000000" pitchFamily="65" charset="-120"/>
                <a:ea typeface="標楷體" panose="03000509000000000000" pitchFamily="65" charset="-120"/>
                <a:sym typeface="Arial" panose="020B0604020202020204" pitchFamily="34" charset="0"/>
              </a:rPr>
              <a:t>，並將此時間作為其輸出（達到水平時），否則其輸出為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0</a:t>
            </a:r>
            <a:r>
              <a:rPr lang="zh-TW" altLang="en-US" sz="1600" dirty="0">
                <a:latin typeface="標楷體" panose="03000509000000000000" pitchFamily="65" charset="-120"/>
                <a:ea typeface="標楷體" panose="03000509000000000000" pitchFamily="65" charset="-120"/>
                <a:sym typeface="Arial" panose="020B0604020202020204" pitchFamily="34" charset="0"/>
              </a:rPr>
              <a:t>（預測模型）。出於以下原因，將閾值設置為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1.5</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r>
              <a:rPr lang="en-US" altLang="zh-CN" sz="1600" dirty="0">
                <a:latin typeface="Times New Roman" panose="02020603050405020304" pitchFamily="18" charset="0"/>
                <a:cs typeface="Times New Roman" panose="02020603050405020304" pitchFamily="18" charset="0"/>
              </a:rPr>
              <a:t>McDonald et al. (2013)</a:t>
            </a:r>
            <a:r>
              <a:rPr lang="zh-TW" altLang="en-US" sz="1600" dirty="0">
                <a:latin typeface="標楷體" panose="03000509000000000000" pitchFamily="65" charset="-120"/>
                <a:ea typeface="標楷體" panose="03000509000000000000" pitchFamily="65" charset="-120"/>
                <a:sym typeface="Arial" panose="020B0604020202020204" pitchFamily="34" charset="0"/>
              </a:rPr>
              <a:t>將“非困倦”和“困倦”之間的限制定義為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a:t>
            </a:r>
            <a:r>
              <a:rPr lang="zh-TW" altLang="en-US" sz="1600" dirty="0">
                <a:latin typeface="標楷體" panose="03000509000000000000" pitchFamily="65" charset="-120"/>
                <a:ea typeface="標楷體" panose="03000509000000000000" pitchFamily="65" charset="-120"/>
                <a:sym typeface="Arial" panose="020B0604020202020204" pitchFamily="34" charset="0"/>
              </a:rPr>
              <a:t>到</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a:t>
            </a:r>
            <a:r>
              <a:rPr lang="zh-TW" altLang="en-US" sz="1600" dirty="0">
                <a:latin typeface="標楷體" panose="03000509000000000000" pitchFamily="65" charset="-120"/>
                <a:ea typeface="標楷體" panose="03000509000000000000" pitchFamily="65" charset="-12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0</a:t>
            </a:r>
            <a:r>
              <a:rPr lang="zh-TW" altLang="en-US" sz="1600" dirty="0">
                <a:latin typeface="標楷體" panose="03000509000000000000" pitchFamily="65" charset="-120"/>
                <a:ea typeface="標楷體" panose="03000509000000000000" pitchFamily="65" charset="-120"/>
                <a:sym typeface="Arial" panose="020B0604020202020204" pitchFamily="34" charset="0"/>
              </a:rPr>
              <a:t>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a:t>
            </a:r>
            <a:r>
              <a:rPr lang="zh-TW" altLang="en-US" sz="1600" dirty="0">
                <a:latin typeface="標楷體" panose="03000509000000000000" pitchFamily="65" charset="-120"/>
                <a:ea typeface="標楷體" panose="03000509000000000000" pitchFamily="65" charset="-120"/>
                <a:sym typeface="Arial" panose="020B0604020202020204" pitchFamily="34" charset="0"/>
              </a:rPr>
              <a:t>，不困倦；</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4</a:t>
            </a:r>
            <a:r>
              <a:rPr lang="zh-TW" altLang="en-US" sz="1600" dirty="0">
                <a:latin typeface="標楷體" panose="03000509000000000000" pitchFamily="65" charset="-120"/>
                <a:ea typeface="標楷體" panose="03000509000000000000" pitchFamily="65" charset="-120"/>
                <a:sym typeface="Arial" panose="020B0604020202020204" pitchFamily="34" charset="0"/>
              </a:rPr>
              <a:t>：中等，非常或極度困倦）。選擇</a:t>
            </a:r>
            <a:r>
              <a:rPr lang="en-US" altLang="zh-TW" sz="1600" dirty="0">
                <a:latin typeface="標楷體" panose="03000509000000000000" pitchFamily="65" charset="-120"/>
                <a:ea typeface="標楷體" panose="03000509000000000000" pitchFamily="65" charset="-120"/>
                <a:sym typeface="Arial" panose="020B0604020202020204" pitchFamily="34" charset="0"/>
              </a:rPr>
              <a:t>1.5</a:t>
            </a:r>
            <a:r>
              <a:rPr lang="zh-TW" altLang="en-US" sz="1600" dirty="0">
                <a:latin typeface="標楷體" panose="03000509000000000000" pitchFamily="65" charset="-120"/>
                <a:ea typeface="標楷體" panose="03000509000000000000" pitchFamily="65" charset="-120"/>
                <a:sym typeface="Arial" panose="020B0604020202020204" pitchFamily="34" charset="0"/>
              </a:rPr>
              <a:t>級作為定義受損狀態的閾值，因為該級意味著在給定的時間，兩個評估者中的一個將</a:t>
            </a:r>
            <a:r>
              <a:rPr lang="zh-CN" altLang="en-US" sz="1600" dirty="0">
                <a:latin typeface="標楷體" panose="03000509000000000000" pitchFamily="65" charset="-120"/>
                <a:ea typeface="標楷體" panose="03000509000000000000" pitchFamily="65" charset="-120"/>
                <a:sym typeface="Arial" panose="020B0604020202020204" pitchFamily="34" charset="0"/>
              </a:rPr>
              <a:t>進行</a:t>
            </a:r>
            <a:r>
              <a:rPr lang="zh-TW" altLang="en-US" sz="1600" dirty="0">
                <a:latin typeface="標楷體" panose="03000509000000000000" pitchFamily="65" charset="-120"/>
                <a:ea typeface="標楷體" panose="03000509000000000000" pitchFamily="65" charset="-120"/>
                <a:sym typeface="Arial" panose="020B0604020202020204" pitchFamily="34" charset="0"/>
              </a:rPr>
              <a:t>中度困倦（</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2</a:t>
            </a:r>
            <a:r>
              <a:rPr lang="zh-TW" altLang="en-US" sz="1600" dirty="0">
                <a:latin typeface="標楷體" panose="03000509000000000000" pitchFamily="65" charset="-120"/>
                <a:ea typeface="標楷體" panose="03000509000000000000" pitchFamily="65" charset="-120"/>
                <a:sym typeface="Arial" panose="020B0604020202020204" pitchFamily="34" charset="0"/>
              </a:rPr>
              <a:t>級）參與者的狀態評估，而另一個評估者將</a:t>
            </a:r>
            <a:r>
              <a:rPr lang="zh-CN" altLang="en-US" sz="1600" dirty="0">
                <a:latin typeface="標楷體" panose="03000509000000000000" pitchFamily="65" charset="-120"/>
                <a:ea typeface="標楷體" panose="03000509000000000000" pitchFamily="65" charset="-120"/>
                <a:sym typeface="Arial" panose="020B0604020202020204" pitchFamily="34" charset="0"/>
              </a:rPr>
              <a:t>進行</a:t>
            </a:r>
            <a:r>
              <a:rPr lang="en-US" altLang="zh-CN" sz="1600" dirty="0">
                <a:latin typeface="標楷體" panose="03000509000000000000" pitchFamily="65" charset="-120"/>
                <a:ea typeface="標楷體" panose="03000509000000000000" pitchFamily="65" charset="-120"/>
                <a:sym typeface="Arial" panose="020B0604020202020204" pitchFamily="34" charset="0"/>
              </a:rPr>
              <a:t>1</a:t>
            </a:r>
            <a:r>
              <a:rPr lang="zh-CN" altLang="en-US" sz="1600" dirty="0">
                <a:latin typeface="標楷體" panose="03000509000000000000" pitchFamily="65" charset="-120"/>
                <a:ea typeface="標楷體" panose="03000509000000000000" pitchFamily="65" charset="-120"/>
                <a:sym typeface="Arial" panose="020B0604020202020204" pitchFamily="34" charset="0"/>
              </a:rPr>
              <a:t>級</a:t>
            </a:r>
            <a:r>
              <a:rPr lang="zh-TW" altLang="en-US" sz="1600" dirty="0">
                <a:latin typeface="標楷體" panose="03000509000000000000" pitchFamily="65" charset="-120"/>
                <a:ea typeface="標楷體" panose="03000509000000000000" pitchFamily="65" charset="-120"/>
                <a:sym typeface="Arial" panose="020B0604020202020204" pitchFamily="34" charset="0"/>
              </a:rPr>
              <a:t>狀態評估</a:t>
            </a:r>
            <a:r>
              <a:rPr lang="zh-CN" altLang="en-US" sz="1600" dirty="0">
                <a:latin typeface="標楷體" panose="03000509000000000000" pitchFamily="65" charset="-120"/>
                <a:ea typeface="標楷體" panose="03000509000000000000" pitchFamily="65" charset="-120"/>
                <a:sym typeface="Arial" panose="020B0604020202020204" pitchFamily="34" charset="0"/>
              </a:rPr>
              <a:t>。</a:t>
            </a:r>
            <a:r>
              <a:rPr lang="zh-TW" altLang="en-US" sz="1600" dirty="0">
                <a:latin typeface="標楷體" panose="03000509000000000000" pitchFamily="65" charset="-120"/>
                <a:ea typeface="標楷體" panose="03000509000000000000" pitchFamily="65" charset="-120"/>
                <a:sym typeface="Arial" panose="020B0604020202020204" pitchFamily="34" charset="0"/>
              </a:rPr>
              <a:t>這兩個人工神經網絡是獨立訓練的。</a:t>
            </a:r>
            <a:endParaRPr lang="en-US" altLang="zh-CN" sz="1600" dirty="0">
              <a:latin typeface="標楷體" panose="03000509000000000000" pitchFamily="65" charset="-120"/>
              <a:ea typeface="標楷體" panose="03000509000000000000" pitchFamily="65" charset="-120"/>
              <a:sym typeface="Arial" panose="020B0604020202020204" pitchFamily="34" charset="0"/>
            </a:endParaRPr>
          </a:p>
        </p:txBody>
      </p:sp>
    </p:spTree>
    <p:extLst>
      <p:ext uri="{BB962C8B-B14F-4D97-AF65-F5344CB8AC3E}">
        <p14:creationId xmlns:p14="http://schemas.microsoft.com/office/powerpoint/2010/main" val="367096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菱形网格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519_TF03031015" id="{4D6D15B2-A3EB-4896-B32E-5E1845D70213}" vid="{3C8FFD1D-C814-4C51-B282-C32E538AEF55}"/>
    </a:ext>
  </a:extLst>
</a:theme>
</file>

<file path=ppt/theme/theme2.xml><?xml version="1.0" encoding="utf-8"?>
<a:theme xmlns:a="http://schemas.openxmlformats.org/drawingml/2006/main" name="Office 主题">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菱形网格业务演示文稿（宽屏）</Template>
  <TotalTime>2488</TotalTime>
  <Words>4155</Words>
  <Application>Microsoft Office PowerPoint</Application>
  <PresentationFormat>宽屏</PresentationFormat>
  <Paragraphs>92</Paragraphs>
  <Slides>23</Slides>
  <Notes>23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23</vt:i4>
      </vt:variant>
    </vt:vector>
  </HeadingPairs>
  <TitlesOfParts>
    <vt:vector size="28" baseType="lpstr">
      <vt:lpstr>微软雅黑</vt:lpstr>
      <vt:lpstr>標楷體</vt:lpstr>
      <vt:lpstr>Arial</vt:lpstr>
      <vt:lpstr>Times New Roman</vt:lpstr>
      <vt:lpstr>菱形网格 16x9</vt:lpstr>
      <vt:lpstr>使用人工神經網絡模型檢測和預測駕駛員疲勞 Detection and prediction of driver drowsiness using artificial neural network models </vt:lpstr>
      <vt:lpstr>Abstract</vt:lpstr>
      <vt:lpstr>Introduction</vt:lpstr>
      <vt:lpstr>Introduction</vt:lpstr>
      <vt:lpstr>Introduction</vt:lpstr>
      <vt:lpstr>Introduction</vt:lpstr>
      <vt:lpstr>Methods—Participants</vt:lpstr>
      <vt:lpstr>Method—Protocol</vt:lpstr>
      <vt:lpstr>Method—Data analysis and modeling</vt:lpstr>
      <vt:lpstr>Method—Data analysis and modeling</vt:lpstr>
      <vt:lpstr>Method—Data analysis and modeling</vt:lpstr>
      <vt:lpstr>Method—Data analysis and modeling</vt:lpstr>
      <vt:lpstr>Result</vt:lpstr>
      <vt:lpstr>Result</vt:lpstr>
      <vt:lpstr>Result</vt:lpstr>
      <vt:lpstr>Result — Detection</vt:lpstr>
      <vt:lpstr>Result — Detection</vt:lpstr>
      <vt:lpstr>Result — Detection</vt:lpstr>
      <vt:lpstr>Result — Prediction</vt:lpstr>
      <vt:lpstr>Result — Prediction</vt:lpstr>
      <vt:lpstr>Result — Prediction</vt:lpstr>
      <vt:lpstr>Discussion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标题布局</dc:title>
  <dc:creator>Peter</dc:creator>
  <cp:lastModifiedBy>Peter</cp:lastModifiedBy>
  <cp:revision>666</cp:revision>
  <dcterms:created xsi:type="dcterms:W3CDTF">2019-09-16T13:12:30Z</dcterms:created>
  <dcterms:modified xsi:type="dcterms:W3CDTF">2019-09-27T01:47:47Z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